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s/slide7.xml" ContentType="application/vnd.openxmlformats-officedocument.presentationml.slide+xml"/>
  <Override PartName="/ppt/slides/slide8.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10"/>
  </p:handoutMasterIdLst>
  <p:sldIdLst>
    <p:sldId id="256" r:id="rId2"/>
    <p:sldId id="258" r:id="rId3"/>
    <p:sldId id="257" r:id="rId4"/>
    <p:sldId id="259" r:id="rId5"/>
    <p:sldId id="262" r:id="rId6"/>
    <p:sldId id="260" r:id="rId7"/>
    <p:sldId id="261" r:id="rId8"/>
    <p:sldId id="263" r:id="rId9"/>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Calibri" pitchFamily="34" charset="0"/>
        <a:ea typeface="+mn-ea"/>
        <a:cs typeface="Arial" pitchFamily="34" charset="0"/>
      </a:defRPr>
    </a:lvl1pPr>
    <a:lvl2pPr marL="457200" algn="l" rtl="0" fontAlgn="base">
      <a:spcBef>
        <a:spcPct val="0"/>
      </a:spcBef>
      <a:spcAft>
        <a:spcPct val="0"/>
      </a:spcAft>
      <a:defRPr kern="1200">
        <a:solidFill>
          <a:schemeClr val="tx1"/>
        </a:solidFill>
        <a:latin typeface="Calibri" pitchFamily="34" charset="0"/>
        <a:ea typeface="+mn-ea"/>
        <a:cs typeface="Arial" pitchFamily="34" charset="0"/>
      </a:defRPr>
    </a:lvl2pPr>
    <a:lvl3pPr marL="914400" algn="l" rtl="0" fontAlgn="base">
      <a:spcBef>
        <a:spcPct val="0"/>
      </a:spcBef>
      <a:spcAft>
        <a:spcPct val="0"/>
      </a:spcAft>
      <a:defRPr kern="1200">
        <a:solidFill>
          <a:schemeClr val="tx1"/>
        </a:solidFill>
        <a:latin typeface="Calibri" pitchFamily="34" charset="0"/>
        <a:ea typeface="+mn-ea"/>
        <a:cs typeface="Arial" pitchFamily="34" charset="0"/>
      </a:defRPr>
    </a:lvl3pPr>
    <a:lvl4pPr marL="1371600" algn="l" rtl="0" fontAlgn="base">
      <a:spcBef>
        <a:spcPct val="0"/>
      </a:spcBef>
      <a:spcAft>
        <a:spcPct val="0"/>
      </a:spcAft>
      <a:defRPr kern="1200">
        <a:solidFill>
          <a:schemeClr val="tx1"/>
        </a:solidFill>
        <a:latin typeface="Calibri" pitchFamily="34" charset="0"/>
        <a:ea typeface="+mn-ea"/>
        <a:cs typeface="Arial" pitchFamily="34" charset="0"/>
      </a:defRPr>
    </a:lvl4pPr>
    <a:lvl5pPr marL="1828800" algn="l" rtl="0" fontAlgn="base">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A0A0A3"/>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snapToGrid="0">
      <p:cViewPr>
        <p:scale>
          <a:sx n="75" d="100"/>
          <a:sy n="75" d="100"/>
        </p:scale>
        <p:origin x="-282" y="42"/>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68" d="100"/>
          <a:sy n="68" d="100"/>
        </p:scale>
        <p:origin x="-3252" y="-96"/>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3DBF03B9-9087-44C7-8B78-2BAA1C37ED4A}" type="datetimeFigureOut">
              <a:rPr lang="en-US"/>
              <a:pPr>
                <a:defRPr/>
              </a:pPr>
              <a:t>2/15/2013</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CAA7C413-4F5B-4C22-A35C-4F44B23A63DF}" type="slidenum">
              <a:rPr lang="en-US"/>
              <a:pPr>
                <a:defRPr/>
              </a:pPr>
              <a:t>‹Nr.›</a:t>
            </a:fld>
            <a:endParaRPr lang="en-US"/>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New Page">
    <p:spTree>
      <p:nvGrpSpPr>
        <p:cNvPr id="1" name=""/>
        <p:cNvGrpSpPr/>
        <p:nvPr/>
      </p:nvGrpSpPr>
      <p:grpSpPr>
        <a:xfrm>
          <a:off x="0" y="0"/>
          <a:ext cx="0" cy="0"/>
          <a:chOff x="0" y="0"/>
          <a:chExt cx="0" cy="0"/>
        </a:xfrm>
      </p:grpSpPr>
      <p:cxnSp>
        <p:nvCxnSpPr>
          <p:cNvPr id="4" name="Straight Connector 1"/>
          <p:cNvCxnSpPr/>
          <p:nvPr userDrawn="1"/>
        </p:nvCxnSpPr>
        <p:spPr>
          <a:xfrm>
            <a:off x="457200" y="6248400"/>
            <a:ext cx="8229600" cy="0"/>
          </a:xfrm>
          <a:prstGeom prst="line">
            <a:avLst/>
          </a:prstGeom>
          <a:ln w="22225" cmpd="thickThin">
            <a:solidFill>
              <a:srgbClr val="A0A0A3"/>
            </a:solidFill>
          </a:ln>
        </p:spPr>
        <p:style>
          <a:lnRef idx="1">
            <a:schemeClr val="accent1"/>
          </a:lnRef>
          <a:fillRef idx="0">
            <a:schemeClr val="accent1"/>
          </a:fillRef>
          <a:effectRef idx="0">
            <a:schemeClr val="accent1"/>
          </a:effectRef>
          <a:fontRef idx="minor">
            <a:schemeClr val="tx1"/>
          </a:fontRef>
        </p:style>
      </p:cxnSp>
      <p:cxnSp>
        <p:nvCxnSpPr>
          <p:cNvPr id="5" name="Straight Connector 2"/>
          <p:cNvCxnSpPr/>
          <p:nvPr userDrawn="1"/>
        </p:nvCxnSpPr>
        <p:spPr>
          <a:xfrm>
            <a:off x="457200" y="1219200"/>
            <a:ext cx="8229600" cy="0"/>
          </a:xfrm>
          <a:prstGeom prst="line">
            <a:avLst/>
          </a:prstGeom>
          <a:ln w="22225" cmpd="thickThin">
            <a:solidFill>
              <a:srgbClr val="A0A0A3"/>
            </a:solidFill>
          </a:ln>
        </p:spPr>
        <p:style>
          <a:lnRef idx="1">
            <a:schemeClr val="accent1"/>
          </a:lnRef>
          <a:fillRef idx="0">
            <a:schemeClr val="accent1"/>
          </a:fillRef>
          <a:effectRef idx="0">
            <a:schemeClr val="accent1"/>
          </a:effectRef>
          <a:fontRef idx="minor">
            <a:schemeClr val="tx1"/>
          </a:fontRef>
        </p:style>
      </p:cxnSp>
      <p:pic>
        <p:nvPicPr>
          <p:cNvPr id="6" name="Picture 7" descr="C:\Documents and Settings\mcauley\Local Settings\Temp\wz83a6\oneM2M\oneM2M-Logo.gif"/>
          <p:cNvPicPr>
            <a:picLocks noChangeAspect="1" noChangeArrowheads="1"/>
          </p:cNvPicPr>
          <p:nvPr userDrawn="1"/>
        </p:nvPicPr>
        <p:blipFill>
          <a:blip r:embed="rId2" cstate="print"/>
          <a:srcRect/>
          <a:stretch>
            <a:fillRect/>
          </a:stretch>
        </p:blipFill>
        <p:spPr bwMode="auto">
          <a:xfrm>
            <a:off x="7646988" y="0"/>
            <a:ext cx="1497012" cy="1022350"/>
          </a:xfrm>
          <a:prstGeom prst="rect">
            <a:avLst/>
          </a:prstGeom>
          <a:noFill/>
          <a:ln w="9525">
            <a:noFill/>
            <a:miter lim="800000"/>
            <a:headEnd/>
            <a:tailEnd/>
          </a:ln>
        </p:spPr>
      </p:pic>
      <p:sp>
        <p:nvSpPr>
          <p:cNvPr id="2" name="Title 1"/>
          <p:cNvSpPr>
            <a:spLocks noGrp="1"/>
          </p:cNvSpPr>
          <p:nvPr>
            <p:ph type="title"/>
          </p:nvPr>
        </p:nvSpPr>
        <p:spPr>
          <a:xfrm>
            <a:off x="457200" y="533400"/>
            <a:ext cx="8229600" cy="1143000"/>
          </a:xfrm>
          <a:prstGeom prst="rect">
            <a:avLst/>
          </a:prstGeom>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5"/>
          <p:cNvSpPr>
            <a:spLocks noGrp="1"/>
          </p:cNvSpPr>
          <p:nvPr>
            <p:ph type="sldNum" sz="quarter" idx="10"/>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48B8A967-11CD-4996-BEE1-4D0AC8CBE8AF}" type="slidenum">
              <a:rPr lang="en-US"/>
              <a:pPr>
                <a:defRPr/>
              </a:pPr>
              <a:t>‹Nr.›</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cxnSp>
        <p:nvCxnSpPr>
          <p:cNvPr id="4" name="Straight Connector 1"/>
          <p:cNvCxnSpPr/>
          <p:nvPr userDrawn="1"/>
        </p:nvCxnSpPr>
        <p:spPr>
          <a:xfrm>
            <a:off x="457200" y="6248400"/>
            <a:ext cx="8229600" cy="0"/>
          </a:xfrm>
          <a:prstGeom prst="line">
            <a:avLst/>
          </a:prstGeom>
          <a:ln w="22225" cmpd="thickThin">
            <a:solidFill>
              <a:srgbClr val="A0A0A3"/>
            </a:solidFill>
          </a:ln>
        </p:spPr>
        <p:style>
          <a:lnRef idx="1">
            <a:schemeClr val="accent1"/>
          </a:lnRef>
          <a:fillRef idx="0">
            <a:schemeClr val="accent1"/>
          </a:fillRef>
          <a:effectRef idx="0">
            <a:schemeClr val="accent1"/>
          </a:effectRef>
          <a:fontRef idx="minor">
            <a:schemeClr val="tx1"/>
          </a:fontRef>
        </p:style>
      </p:cxnSp>
      <p:cxnSp>
        <p:nvCxnSpPr>
          <p:cNvPr id="5" name="Straight Connector 2"/>
          <p:cNvCxnSpPr/>
          <p:nvPr userDrawn="1"/>
        </p:nvCxnSpPr>
        <p:spPr>
          <a:xfrm>
            <a:off x="457200" y="1219200"/>
            <a:ext cx="8229600" cy="0"/>
          </a:xfrm>
          <a:prstGeom prst="line">
            <a:avLst/>
          </a:prstGeom>
          <a:ln w="22225" cmpd="thickThin">
            <a:solidFill>
              <a:srgbClr val="A0A0A3"/>
            </a:solidFill>
          </a:ln>
        </p:spPr>
        <p:style>
          <a:lnRef idx="1">
            <a:schemeClr val="accent1"/>
          </a:lnRef>
          <a:fillRef idx="0">
            <a:schemeClr val="accent1"/>
          </a:fillRef>
          <a:effectRef idx="0">
            <a:schemeClr val="accent1"/>
          </a:effectRef>
          <a:fontRef idx="minor">
            <a:schemeClr val="tx1"/>
          </a:fontRef>
        </p:style>
      </p:cxnSp>
      <p:pic>
        <p:nvPicPr>
          <p:cNvPr id="6" name="Picture 7" descr="C:\Documents and Settings\mcauley\Local Settings\Temp\wz83a6\oneM2M\oneM2M-Logo.gif"/>
          <p:cNvPicPr>
            <a:picLocks noChangeAspect="1" noChangeArrowheads="1"/>
          </p:cNvPicPr>
          <p:nvPr userDrawn="1"/>
        </p:nvPicPr>
        <p:blipFill>
          <a:blip r:embed="rId2" cstate="print"/>
          <a:srcRect/>
          <a:stretch>
            <a:fillRect/>
          </a:stretch>
        </p:blipFill>
        <p:spPr bwMode="auto">
          <a:xfrm>
            <a:off x="7646988" y="0"/>
            <a:ext cx="1497012" cy="1022350"/>
          </a:xfrm>
          <a:prstGeom prst="rect">
            <a:avLst/>
          </a:prstGeom>
          <a:noFill/>
          <a:ln w="9525">
            <a:noFill/>
            <a:miter lim="800000"/>
            <a:headEnd/>
            <a:tailEnd/>
          </a:ln>
        </p:spPr>
      </p:pic>
      <p:sp>
        <p:nvSpPr>
          <p:cNvPr id="2" name="Title 1"/>
          <p:cNvSpPr>
            <a:spLocks noGrp="1"/>
          </p:cNvSpPr>
          <p:nvPr>
            <p:ph type="title"/>
          </p:nvPr>
        </p:nvSpPr>
        <p:spPr>
          <a:xfrm>
            <a:off x="457200" y="533400"/>
            <a:ext cx="8229600" cy="1143000"/>
          </a:xfrm>
          <a:prstGeom prst="rect">
            <a:avLst/>
          </a:prstGeom>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5"/>
          <p:cNvSpPr>
            <a:spLocks noGrp="1"/>
          </p:cNvSpPr>
          <p:nvPr>
            <p:ph type="sldNum" sz="quarter" idx="10"/>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E2988E5C-ADA3-4065-A7DD-24F0A5FFED67}" type="slidenum">
              <a:rPr lang="en-US"/>
              <a:pPr>
                <a:defRPr/>
              </a:pPr>
              <a:t>‹Nr.›</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70" r:id="rId1"/>
    <p:sldLayoutId id="2147483671" r:id="rId2"/>
    <p:sldLayoutId id="2147483669" r:id="rId3"/>
  </p:sldLayoutIdLst>
  <p:timing>
    <p:tnLst>
      <p:par>
        <p:cTn id="1" dur="indefinite" restart="never" nodeType="tmRoot"/>
      </p:par>
    </p:tnLst>
  </p:timing>
  <p:txStyles>
    <p:titleStyle>
      <a:lvl1pPr algn="ctr" rtl="0" eaLnBrk="0" fontAlgn="base" hangingPunct="0">
        <a:spcBef>
          <a:spcPct val="0"/>
        </a:spcBef>
        <a:spcAft>
          <a:spcPct val="0"/>
        </a:spcAft>
        <a:defRPr sz="4400" kern="1200">
          <a:solidFill>
            <a:srgbClr val="C00000"/>
          </a:solidFill>
          <a:latin typeface="+mj-lt"/>
          <a:ea typeface="+mj-ea"/>
          <a:cs typeface="+mj-cs"/>
        </a:defRPr>
      </a:lvl1pPr>
      <a:lvl2pPr algn="ctr" rtl="0" eaLnBrk="0" fontAlgn="base" hangingPunct="0">
        <a:spcBef>
          <a:spcPct val="0"/>
        </a:spcBef>
        <a:spcAft>
          <a:spcPct val="0"/>
        </a:spcAft>
        <a:defRPr sz="4400">
          <a:solidFill>
            <a:srgbClr val="C00000"/>
          </a:solidFill>
          <a:latin typeface="Calibri" pitchFamily="34" charset="0"/>
        </a:defRPr>
      </a:lvl2pPr>
      <a:lvl3pPr algn="ctr" rtl="0" eaLnBrk="0" fontAlgn="base" hangingPunct="0">
        <a:spcBef>
          <a:spcPct val="0"/>
        </a:spcBef>
        <a:spcAft>
          <a:spcPct val="0"/>
        </a:spcAft>
        <a:defRPr sz="4400">
          <a:solidFill>
            <a:srgbClr val="C00000"/>
          </a:solidFill>
          <a:latin typeface="Calibri" pitchFamily="34" charset="0"/>
        </a:defRPr>
      </a:lvl3pPr>
      <a:lvl4pPr algn="ctr" rtl="0" eaLnBrk="0" fontAlgn="base" hangingPunct="0">
        <a:spcBef>
          <a:spcPct val="0"/>
        </a:spcBef>
        <a:spcAft>
          <a:spcPct val="0"/>
        </a:spcAft>
        <a:defRPr sz="4400">
          <a:solidFill>
            <a:srgbClr val="C00000"/>
          </a:solidFill>
          <a:latin typeface="Calibri" pitchFamily="34" charset="0"/>
        </a:defRPr>
      </a:lvl4pPr>
      <a:lvl5pPr algn="ctr" rtl="0" eaLnBrk="0" fontAlgn="base" hangingPunct="0">
        <a:spcBef>
          <a:spcPct val="0"/>
        </a:spcBef>
        <a:spcAft>
          <a:spcPct val="0"/>
        </a:spcAft>
        <a:defRPr sz="4400">
          <a:solidFill>
            <a:srgbClr val="C00000"/>
          </a:solidFill>
          <a:latin typeface="Calibri" pitchFamily="34" charset="0"/>
        </a:defRPr>
      </a:lvl5pPr>
      <a:lvl6pPr marL="457200" algn="ctr" rtl="0" fontAlgn="base">
        <a:spcBef>
          <a:spcPct val="0"/>
        </a:spcBef>
        <a:spcAft>
          <a:spcPct val="0"/>
        </a:spcAft>
        <a:defRPr sz="4400">
          <a:solidFill>
            <a:srgbClr val="C00000"/>
          </a:solidFill>
          <a:latin typeface="Calibri" pitchFamily="34" charset="0"/>
        </a:defRPr>
      </a:lvl6pPr>
      <a:lvl7pPr marL="914400" algn="ctr" rtl="0" fontAlgn="base">
        <a:spcBef>
          <a:spcPct val="0"/>
        </a:spcBef>
        <a:spcAft>
          <a:spcPct val="0"/>
        </a:spcAft>
        <a:defRPr sz="4400">
          <a:solidFill>
            <a:srgbClr val="C00000"/>
          </a:solidFill>
          <a:latin typeface="Calibri" pitchFamily="34" charset="0"/>
        </a:defRPr>
      </a:lvl7pPr>
      <a:lvl8pPr marL="1371600" algn="ctr" rtl="0" fontAlgn="base">
        <a:spcBef>
          <a:spcPct val="0"/>
        </a:spcBef>
        <a:spcAft>
          <a:spcPct val="0"/>
        </a:spcAft>
        <a:defRPr sz="4400">
          <a:solidFill>
            <a:srgbClr val="C00000"/>
          </a:solidFill>
          <a:latin typeface="Calibri" pitchFamily="34" charset="0"/>
        </a:defRPr>
      </a:lvl8pPr>
      <a:lvl9pPr marL="1828800" algn="ctr" rtl="0" fontAlgn="base">
        <a:spcBef>
          <a:spcPct val="0"/>
        </a:spcBef>
        <a:spcAft>
          <a:spcPct val="0"/>
        </a:spcAft>
        <a:defRPr sz="4400">
          <a:solidFill>
            <a:srgbClr val="C00000"/>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rgbClr val="C00000"/>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rgbClr val="C00000"/>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074" name="Picture 7" descr="C:\Documents and Settings\mcauley\Local Settings\Temp\wz83a6\oneM2M\oneM2M-Logo.gif"/>
          <p:cNvPicPr>
            <a:picLocks noChangeAspect="1" noChangeArrowheads="1"/>
          </p:cNvPicPr>
          <p:nvPr/>
        </p:nvPicPr>
        <p:blipFill>
          <a:blip r:embed="rId2" cstate="print"/>
          <a:srcRect/>
          <a:stretch>
            <a:fillRect/>
          </a:stretch>
        </p:blipFill>
        <p:spPr bwMode="auto">
          <a:xfrm>
            <a:off x="1581150" y="28575"/>
            <a:ext cx="5981700" cy="4083050"/>
          </a:xfrm>
          <a:prstGeom prst="rect">
            <a:avLst/>
          </a:prstGeom>
          <a:noFill/>
          <a:ln w="9525">
            <a:noFill/>
            <a:miter lim="800000"/>
            <a:headEnd/>
            <a:tailEnd/>
          </a:ln>
        </p:spPr>
      </p:pic>
      <p:sp>
        <p:nvSpPr>
          <p:cNvPr id="6" name="Rounded Rectangle 5"/>
          <p:cNvSpPr/>
          <p:nvPr/>
        </p:nvSpPr>
        <p:spPr>
          <a:xfrm>
            <a:off x="457200" y="5256213"/>
            <a:ext cx="8229600" cy="1222375"/>
          </a:xfrm>
          <a:prstGeom prst="roundRect">
            <a:avLst/>
          </a:prstGeom>
          <a:noFill/>
          <a:ln>
            <a:solidFill>
              <a:srgbClr val="A0A0A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076" name="Title 1"/>
          <p:cNvSpPr>
            <a:spLocks noGrp="1"/>
          </p:cNvSpPr>
          <p:nvPr>
            <p:ph type="ctrTitle" idx="4294967295"/>
          </p:nvPr>
        </p:nvSpPr>
        <p:spPr bwMode="auto">
          <a:xfrm>
            <a:off x="685800" y="3711575"/>
            <a:ext cx="7772400" cy="1470025"/>
          </a:xfrm>
          <a:prstGeom prst="rect">
            <a:avLst/>
          </a:prstGeom>
          <a:noFill/>
          <a:ln>
            <a:miter lim="800000"/>
            <a:headEnd/>
            <a:tailEnd/>
          </a:ln>
        </p:spPr>
        <p:txBody>
          <a:bodyPr/>
          <a:lstStyle/>
          <a:p>
            <a:pPr eaLnBrk="1" hangingPunct="1"/>
            <a:r>
              <a:rPr lang="en-US" sz="4800" b="1" dirty="0" smtClean="0">
                <a:solidFill>
                  <a:srgbClr val="A0A0A3"/>
                </a:solidFill>
              </a:rPr>
              <a:t>Work Programme - Considerations</a:t>
            </a:r>
          </a:p>
        </p:txBody>
      </p:sp>
      <p:sp>
        <p:nvSpPr>
          <p:cNvPr id="3077" name="TextBox 4"/>
          <p:cNvSpPr txBox="1">
            <a:spLocks noChangeArrowheads="1"/>
          </p:cNvSpPr>
          <p:nvPr/>
        </p:nvSpPr>
        <p:spPr bwMode="auto">
          <a:xfrm>
            <a:off x="611188" y="5256213"/>
            <a:ext cx="6721327" cy="1200329"/>
          </a:xfrm>
          <a:prstGeom prst="rect">
            <a:avLst/>
          </a:prstGeom>
          <a:noFill/>
          <a:ln w="9525">
            <a:noFill/>
            <a:miter lim="800000"/>
            <a:headEnd/>
            <a:tailEnd/>
          </a:ln>
        </p:spPr>
        <p:txBody>
          <a:bodyPr wrap="none">
            <a:spAutoFit/>
          </a:bodyPr>
          <a:lstStyle/>
          <a:p>
            <a:r>
              <a:rPr lang="en-US" dirty="0">
                <a:solidFill>
                  <a:srgbClr val="B42025"/>
                </a:solidFill>
              </a:rPr>
              <a:t>Group Name: </a:t>
            </a:r>
            <a:r>
              <a:rPr lang="en-US" dirty="0" smtClean="0">
                <a:solidFill>
                  <a:srgbClr val="B42025"/>
                </a:solidFill>
              </a:rPr>
              <a:t>Technical Plenary #3</a:t>
            </a:r>
            <a:endParaRPr lang="en-US" dirty="0">
              <a:solidFill>
                <a:srgbClr val="B42025"/>
              </a:solidFill>
            </a:endParaRPr>
          </a:p>
          <a:p>
            <a:r>
              <a:rPr lang="en-US" dirty="0">
                <a:solidFill>
                  <a:srgbClr val="B42025"/>
                </a:solidFill>
              </a:rPr>
              <a:t>Source: </a:t>
            </a:r>
            <a:r>
              <a:rPr lang="en-US" dirty="0" smtClean="0">
                <a:solidFill>
                  <a:srgbClr val="B42025"/>
                </a:solidFill>
              </a:rPr>
              <a:t>Joachim Koss, </a:t>
            </a:r>
            <a:r>
              <a:rPr lang="en-US" dirty="0" smtClean="0">
                <a:solidFill>
                  <a:srgbClr val="B42025"/>
                </a:solidFill>
              </a:rPr>
              <a:t>TP Vice-Chair, </a:t>
            </a:r>
            <a:r>
              <a:rPr lang="en-US" dirty="0" smtClean="0">
                <a:solidFill>
                  <a:srgbClr val="B42025"/>
                </a:solidFill>
              </a:rPr>
              <a:t>joachim.koss@gemalto.com</a:t>
            </a:r>
            <a:endParaRPr lang="en-US" dirty="0">
              <a:solidFill>
                <a:srgbClr val="B42025"/>
              </a:solidFill>
            </a:endParaRPr>
          </a:p>
          <a:p>
            <a:r>
              <a:rPr lang="en-US" dirty="0">
                <a:solidFill>
                  <a:srgbClr val="B42025"/>
                </a:solidFill>
              </a:rPr>
              <a:t>Meeting Date: </a:t>
            </a:r>
            <a:r>
              <a:rPr lang="en-US" dirty="0" smtClean="0">
                <a:solidFill>
                  <a:srgbClr val="B42025"/>
                </a:solidFill>
              </a:rPr>
              <a:t>2013-02-25</a:t>
            </a:r>
            <a:endParaRPr lang="en-US" dirty="0">
              <a:solidFill>
                <a:srgbClr val="B42025"/>
              </a:solidFill>
            </a:endParaRPr>
          </a:p>
          <a:p>
            <a:r>
              <a:rPr lang="en-US" dirty="0">
                <a:solidFill>
                  <a:srgbClr val="B42025"/>
                </a:solidFill>
              </a:rPr>
              <a:t>Agenda Item</a:t>
            </a:r>
            <a:r>
              <a:rPr lang="en-US" dirty="0">
                <a:solidFill>
                  <a:srgbClr val="B42025"/>
                </a:solidFill>
              </a:rPr>
              <a:t>: </a:t>
            </a:r>
            <a:r>
              <a:rPr lang="en-GB" dirty="0" smtClean="0">
                <a:solidFill>
                  <a:srgbClr val="B42025"/>
                </a:solidFill>
              </a:rPr>
              <a:t>6. Consideration of Items for Action at Opening Plenary</a:t>
            </a:r>
            <a:r>
              <a:rPr lang="en-US" dirty="0" smtClean="0">
                <a:solidFill>
                  <a:srgbClr val="B42025"/>
                </a:solidFill>
              </a:rPr>
              <a:t> </a:t>
            </a:r>
            <a:endParaRPr lang="en-US" dirty="0">
              <a:solidFill>
                <a:srgbClr val="B42025"/>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Content Placeholder 2"/>
          <p:cNvSpPr>
            <a:spLocks noGrp="1"/>
          </p:cNvSpPr>
          <p:nvPr>
            <p:ph idx="1"/>
          </p:nvPr>
        </p:nvSpPr>
        <p:spPr bwMode="auto">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dirty="0" smtClean="0"/>
              <a:t>Extract from TP#1 minutes</a:t>
            </a:r>
            <a:br>
              <a:rPr lang="en-US" dirty="0" smtClean="0"/>
            </a:br>
            <a:r>
              <a:rPr lang="en-US" sz="2400" dirty="0" smtClean="0"/>
              <a:t>oneM2M-TP-2012-0034R03-TP1-Minutes.doc</a:t>
            </a:r>
            <a:endParaRPr lang="en-US" dirty="0" smtClean="0"/>
          </a:p>
          <a:p>
            <a:pPr lvl="1" eaLnBrk="1" hangingPunct="1"/>
            <a:r>
              <a:rPr lang="en-US" sz="2400" dirty="0" smtClean="0"/>
              <a:t>A deployable solution is expected to be the result of each of the release meaning that the network and devices are available to use the solution.  Release 1 is expected to be a minimal deployable solution.</a:t>
            </a:r>
          </a:p>
          <a:p>
            <a:pPr lvl="1" eaLnBrk="1" hangingPunct="1"/>
            <a:r>
              <a:rPr lang="en-US" sz="2400" dirty="0" smtClean="0"/>
              <a:t>Between now and TP#2 what the minimal deployable solution will be needs to be decided.  It could be possible that the first release be available prior to the end of 2013 but that cannot be decided until after the initial phase of the work </a:t>
            </a:r>
            <a:r>
              <a:rPr lang="en-US" sz="2400" dirty="0" smtClean="0"/>
              <a:t>Level</a:t>
            </a:r>
            <a:endParaRPr lang="en-US" sz="2400" dirty="0" smtClean="0"/>
          </a:p>
        </p:txBody>
      </p:sp>
      <p:sp>
        <p:nvSpPr>
          <p:cNvPr id="5" name="Rechteck 4"/>
          <p:cNvSpPr/>
          <p:nvPr/>
        </p:nvSpPr>
        <p:spPr>
          <a:xfrm>
            <a:off x="4876800" y="3276600"/>
            <a:ext cx="3657600" cy="381000"/>
          </a:xfrm>
          <a:prstGeom prst="rect">
            <a:avLst/>
          </a:prstGeom>
          <a:solidFill>
            <a:srgbClr val="FFFF0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98" name="Title 1"/>
          <p:cNvSpPr>
            <a:spLocks noGrp="1"/>
          </p:cNvSpPr>
          <p:nvPr>
            <p:ph type="title"/>
          </p:nvPr>
        </p:nvSpPr>
        <p:spPr bwMode="auto">
          <a:xfrm>
            <a:off x="457200" y="457200"/>
            <a:ext cx="8229600" cy="11430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dirty="0" smtClean="0"/>
              <a:t>1</a:t>
            </a:r>
            <a:r>
              <a:rPr lang="en-US" baseline="30000" dirty="0" smtClean="0"/>
              <a:t>st</a:t>
            </a:r>
            <a:r>
              <a:rPr lang="en-US" dirty="0" smtClean="0"/>
              <a:t> Step to Work Programme</a:t>
            </a:r>
            <a:endParaRPr lang="en-US" dirty="0" smtClean="0"/>
          </a:p>
        </p:txBody>
      </p:sp>
      <p:sp>
        <p:nvSpPr>
          <p:cNvPr id="4100" name="Slide Number Placeholder 5"/>
          <p:cNvSpPr>
            <a:spLocks noGrp="1"/>
          </p:cNvSpPr>
          <p:nvPr>
            <p:ph type="sldNum" sz="quarter" idx="10"/>
          </p:nvPr>
        </p:nvSpPr>
        <p:spPr bwMode="auto">
          <a:xfrm>
            <a:off x="457200" y="6248400"/>
            <a:ext cx="8229600" cy="609600"/>
          </a:xfrm>
          <a:ln>
            <a:miter lim="800000"/>
            <a:headEnd/>
            <a:tailEnd/>
          </a:ln>
        </p:spPr>
        <p:txBody>
          <a:bodyPr wrap="square" numCol="1" anchorCtr="0" compatLnSpc="1">
            <a:prstTxWarp prst="textNoShape">
              <a:avLst/>
            </a:prstTxWarp>
          </a:bodyPr>
          <a:lstStyle/>
          <a:p>
            <a:pPr algn="l" fontAlgn="base">
              <a:spcBef>
                <a:spcPct val="0"/>
              </a:spcBef>
              <a:spcAft>
                <a:spcPct val="0"/>
              </a:spcAft>
              <a:defRPr/>
            </a:pPr>
            <a:r>
              <a:rPr lang="en-GB" dirty="0" smtClean="0">
                <a:latin typeface="Myriad pro"/>
              </a:rPr>
              <a:t>© 2013 oneM2M Partners</a:t>
            </a:r>
          </a:p>
          <a:p>
            <a:pPr algn="ctr" fontAlgn="base">
              <a:spcBef>
                <a:spcPct val="0"/>
              </a:spcBef>
              <a:spcAft>
                <a:spcPct val="0"/>
              </a:spcAft>
              <a:defRPr/>
            </a:pPr>
            <a:r>
              <a:rPr lang="en-GB" dirty="0" smtClean="0">
                <a:latin typeface="Myriad pro"/>
              </a:rPr>
              <a:t>oneM2M-TP-2013-0119-Work Programme - </a:t>
            </a:r>
            <a:r>
              <a:rPr lang="en-GB" dirty="0" smtClean="0">
                <a:latin typeface="Myriad pro"/>
              </a:rPr>
              <a:t>Considerations.pptx</a:t>
            </a:r>
            <a:endParaRPr lang="en-GB" dirty="0" smtClean="0">
              <a:latin typeface="Myriad pro"/>
            </a:endParaRPr>
          </a:p>
          <a:p>
            <a:pPr fontAlgn="base">
              <a:spcBef>
                <a:spcPct val="0"/>
              </a:spcBef>
              <a:spcAft>
                <a:spcPct val="0"/>
              </a:spcAft>
              <a:defRPr/>
            </a:pPr>
            <a:fld id="{2C7EEE48-CD16-43EB-85D2-2C04E0399065}" type="slidenum">
              <a:rPr lang="en-US" smtClean="0">
                <a:solidFill>
                  <a:srgbClr val="898989"/>
                </a:solidFill>
                <a:latin typeface="Myriad pro"/>
              </a:rPr>
              <a:pPr fontAlgn="base">
                <a:spcBef>
                  <a:spcPct val="0"/>
                </a:spcBef>
                <a:spcAft>
                  <a:spcPct val="0"/>
                </a:spcAft>
                <a:defRPr/>
              </a:pPr>
              <a:t>2</a:t>
            </a:fld>
            <a:endParaRPr lang="en-US" dirty="0" smtClean="0">
              <a:solidFill>
                <a:srgbClr val="898989"/>
              </a:solidFill>
              <a:latin typeface="Myriad pro"/>
            </a:endParaRPr>
          </a:p>
        </p:txBody>
      </p:sp>
      <p:sp>
        <p:nvSpPr>
          <p:cNvPr id="6" name="Rechteck 5"/>
          <p:cNvSpPr/>
          <p:nvPr/>
        </p:nvSpPr>
        <p:spPr>
          <a:xfrm>
            <a:off x="1143000" y="3657600"/>
            <a:ext cx="3810000" cy="381000"/>
          </a:xfrm>
          <a:prstGeom prst="rect">
            <a:avLst/>
          </a:prstGeom>
          <a:solidFill>
            <a:srgbClr val="FFFF0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hteck 6"/>
          <p:cNvSpPr/>
          <p:nvPr/>
        </p:nvSpPr>
        <p:spPr>
          <a:xfrm>
            <a:off x="2286000" y="5257800"/>
            <a:ext cx="6096000" cy="381000"/>
          </a:xfrm>
          <a:prstGeom prst="rect">
            <a:avLst/>
          </a:prstGeom>
          <a:solidFill>
            <a:srgbClr val="FFFF0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hteck 7"/>
          <p:cNvSpPr/>
          <p:nvPr/>
        </p:nvSpPr>
        <p:spPr>
          <a:xfrm>
            <a:off x="1143000" y="5562600"/>
            <a:ext cx="2057400" cy="381000"/>
          </a:xfrm>
          <a:prstGeom prst="rect">
            <a:avLst/>
          </a:prstGeom>
          <a:solidFill>
            <a:srgbClr val="FFFF0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bwMode="auto">
          <a:xfrm>
            <a:off x="457200" y="457200"/>
            <a:ext cx="8229600" cy="11430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dirty="0" smtClean="0"/>
              <a:t>1</a:t>
            </a:r>
            <a:r>
              <a:rPr lang="en-US" baseline="30000" dirty="0" smtClean="0"/>
              <a:t>st </a:t>
            </a:r>
            <a:r>
              <a:rPr lang="en-US" dirty="0" smtClean="0"/>
              <a:t>Step </a:t>
            </a:r>
            <a:r>
              <a:rPr lang="en-US" dirty="0" smtClean="0"/>
              <a:t>to Work </a:t>
            </a:r>
            <a:r>
              <a:rPr lang="en-US" dirty="0" smtClean="0"/>
              <a:t>Programme</a:t>
            </a:r>
            <a:endParaRPr lang="en-US" dirty="0" smtClean="0"/>
          </a:p>
        </p:txBody>
      </p:sp>
      <p:sp>
        <p:nvSpPr>
          <p:cNvPr id="4100" name="Slide Number Placeholder 5"/>
          <p:cNvSpPr>
            <a:spLocks noGrp="1"/>
          </p:cNvSpPr>
          <p:nvPr>
            <p:ph type="sldNum" sz="quarter" idx="10"/>
          </p:nvPr>
        </p:nvSpPr>
        <p:spPr bwMode="auto">
          <a:xfrm>
            <a:off x="457200" y="6248400"/>
            <a:ext cx="8229600" cy="609600"/>
          </a:xfrm>
          <a:ln>
            <a:miter lim="800000"/>
            <a:headEnd/>
            <a:tailEnd/>
          </a:ln>
        </p:spPr>
        <p:txBody>
          <a:bodyPr wrap="square" numCol="1" anchorCtr="0" compatLnSpc="1">
            <a:prstTxWarp prst="textNoShape">
              <a:avLst/>
            </a:prstTxWarp>
          </a:bodyPr>
          <a:lstStyle/>
          <a:p>
            <a:pPr algn="l" fontAlgn="base">
              <a:spcBef>
                <a:spcPct val="0"/>
              </a:spcBef>
              <a:spcAft>
                <a:spcPct val="0"/>
              </a:spcAft>
              <a:defRPr/>
            </a:pPr>
            <a:r>
              <a:rPr lang="en-GB" dirty="0" smtClean="0">
                <a:latin typeface="Myriad pro"/>
              </a:rPr>
              <a:t>© 2013 oneM2M Partners</a:t>
            </a:r>
          </a:p>
          <a:p>
            <a:pPr algn="ctr" fontAlgn="base">
              <a:spcBef>
                <a:spcPct val="0"/>
              </a:spcBef>
              <a:spcAft>
                <a:spcPct val="0"/>
              </a:spcAft>
              <a:defRPr/>
            </a:pPr>
            <a:r>
              <a:rPr lang="en-GB" dirty="0" smtClean="0">
                <a:latin typeface="Myriad pro"/>
              </a:rPr>
              <a:t>oneM2M-TP-2013-0119-Work Programme - </a:t>
            </a:r>
            <a:r>
              <a:rPr lang="en-GB" dirty="0" smtClean="0">
                <a:latin typeface="Myriad pro"/>
              </a:rPr>
              <a:t>Considerations.pptx</a:t>
            </a:r>
            <a:endParaRPr lang="en-GB" dirty="0" smtClean="0">
              <a:latin typeface="Myriad pro"/>
            </a:endParaRPr>
          </a:p>
          <a:p>
            <a:pPr fontAlgn="base">
              <a:spcBef>
                <a:spcPct val="0"/>
              </a:spcBef>
              <a:spcAft>
                <a:spcPct val="0"/>
              </a:spcAft>
              <a:defRPr/>
            </a:pPr>
            <a:fld id="{2C7EEE48-CD16-43EB-85D2-2C04E0399065}" type="slidenum">
              <a:rPr lang="en-US" smtClean="0">
                <a:solidFill>
                  <a:srgbClr val="898989"/>
                </a:solidFill>
                <a:latin typeface="Myriad pro"/>
              </a:rPr>
              <a:pPr fontAlgn="base">
                <a:spcBef>
                  <a:spcPct val="0"/>
                </a:spcBef>
                <a:spcAft>
                  <a:spcPct val="0"/>
                </a:spcAft>
                <a:defRPr/>
              </a:pPr>
              <a:t>3</a:t>
            </a:fld>
            <a:endParaRPr lang="en-US" dirty="0" smtClean="0">
              <a:solidFill>
                <a:srgbClr val="898989"/>
              </a:solidFill>
              <a:latin typeface="Myriad pro"/>
            </a:endParaRPr>
          </a:p>
        </p:txBody>
      </p:sp>
      <p:grpSp>
        <p:nvGrpSpPr>
          <p:cNvPr id="6" name="Gruppieren 5"/>
          <p:cNvGrpSpPr/>
          <p:nvPr/>
        </p:nvGrpSpPr>
        <p:grpSpPr>
          <a:xfrm>
            <a:off x="100292" y="1401482"/>
            <a:ext cx="9172575" cy="4822825"/>
            <a:chOff x="-47625" y="1320800"/>
            <a:chExt cx="9172575" cy="4822825"/>
          </a:xfrm>
        </p:grpSpPr>
        <p:sp>
          <p:nvSpPr>
            <p:cNvPr id="7" name="Rectangle 26"/>
            <p:cNvSpPr/>
            <p:nvPr/>
          </p:nvSpPr>
          <p:spPr>
            <a:xfrm>
              <a:off x="5830888" y="2921000"/>
              <a:ext cx="1946275" cy="2120900"/>
            </a:xfrm>
            <a:prstGeom prst="rect">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8" name="Chevron 5"/>
            <p:cNvSpPr/>
            <p:nvPr/>
          </p:nvSpPr>
          <p:spPr>
            <a:xfrm>
              <a:off x="3006725" y="1323975"/>
              <a:ext cx="1241425" cy="442913"/>
            </a:xfrm>
            <a:prstGeom prst="chevron">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dirty="0">
                  <a:solidFill>
                    <a:schemeClr val="tx1"/>
                  </a:solidFill>
                </a:rPr>
                <a:t>1Q13</a:t>
              </a:r>
            </a:p>
          </p:txBody>
        </p:sp>
        <p:sp>
          <p:nvSpPr>
            <p:cNvPr id="9" name="Chevron 8"/>
            <p:cNvSpPr/>
            <p:nvPr/>
          </p:nvSpPr>
          <p:spPr>
            <a:xfrm>
              <a:off x="657225" y="1323975"/>
              <a:ext cx="2487613" cy="442913"/>
            </a:xfrm>
            <a:prstGeom prst="chevron">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dirty="0">
                  <a:solidFill>
                    <a:schemeClr val="tx1"/>
                  </a:solidFill>
                </a:rPr>
                <a:t>4Q12</a:t>
              </a:r>
            </a:p>
          </p:txBody>
        </p:sp>
        <p:sp>
          <p:nvSpPr>
            <p:cNvPr id="10" name="Chevron 9"/>
            <p:cNvSpPr/>
            <p:nvPr/>
          </p:nvSpPr>
          <p:spPr>
            <a:xfrm>
              <a:off x="4105275" y="1323975"/>
              <a:ext cx="1241425" cy="442913"/>
            </a:xfrm>
            <a:prstGeom prst="chevron">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dirty="0">
                  <a:solidFill>
                    <a:schemeClr val="tx1"/>
                  </a:solidFill>
                </a:rPr>
                <a:t>2Q13</a:t>
              </a:r>
            </a:p>
          </p:txBody>
        </p:sp>
        <p:sp>
          <p:nvSpPr>
            <p:cNvPr id="11" name="Chevron 10"/>
            <p:cNvSpPr/>
            <p:nvPr/>
          </p:nvSpPr>
          <p:spPr>
            <a:xfrm>
              <a:off x="6313488" y="1323975"/>
              <a:ext cx="1241425" cy="442913"/>
            </a:xfrm>
            <a:prstGeom prst="chevron">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dirty="0">
                  <a:solidFill>
                    <a:schemeClr val="tx1"/>
                  </a:solidFill>
                </a:rPr>
                <a:t>4Q13</a:t>
              </a:r>
            </a:p>
          </p:txBody>
        </p:sp>
        <p:sp>
          <p:nvSpPr>
            <p:cNvPr id="12" name="Chevron 11"/>
            <p:cNvSpPr/>
            <p:nvPr/>
          </p:nvSpPr>
          <p:spPr>
            <a:xfrm>
              <a:off x="5208588" y="1320800"/>
              <a:ext cx="1243012" cy="441325"/>
            </a:xfrm>
            <a:prstGeom prst="chevron">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dirty="0">
                  <a:solidFill>
                    <a:schemeClr val="tx1"/>
                  </a:solidFill>
                </a:rPr>
                <a:t>3Q13</a:t>
              </a:r>
            </a:p>
          </p:txBody>
        </p:sp>
        <p:sp>
          <p:nvSpPr>
            <p:cNvPr id="13" name="Chevron 12"/>
            <p:cNvSpPr/>
            <p:nvPr/>
          </p:nvSpPr>
          <p:spPr>
            <a:xfrm>
              <a:off x="7421563" y="1320800"/>
              <a:ext cx="1241425" cy="441325"/>
            </a:xfrm>
            <a:prstGeom prst="chevron">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dirty="0">
                  <a:solidFill>
                    <a:schemeClr val="tx1"/>
                  </a:solidFill>
                </a:rPr>
                <a:t>…</a:t>
              </a:r>
            </a:p>
          </p:txBody>
        </p:sp>
        <p:sp>
          <p:nvSpPr>
            <p:cNvPr id="14" name="Notched Right Arrow 3"/>
            <p:cNvSpPr/>
            <p:nvPr/>
          </p:nvSpPr>
          <p:spPr>
            <a:xfrm>
              <a:off x="941388" y="1906588"/>
              <a:ext cx="2533650" cy="539750"/>
            </a:xfrm>
            <a:prstGeom prst="notched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z="1000" dirty="0">
                  <a:solidFill>
                    <a:schemeClr val="bg1"/>
                  </a:solidFill>
                  <a:latin typeface="Trebuchet MS" pitchFamily="34" charset="0"/>
                </a:rPr>
                <a:t>Evaluation of initial inputs</a:t>
              </a:r>
              <a:endParaRPr lang="en-US" sz="1000" dirty="0">
                <a:latin typeface="Trebuchet MS" pitchFamily="34" charset="0"/>
              </a:endParaRPr>
            </a:p>
          </p:txBody>
        </p:sp>
        <p:sp>
          <p:nvSpPr>
            <p:cNvPr id="15" name="Notched Right Arrow 13"/>
            <p:cNvSpPr/>
            <p:nvPr/>
          </p:nvSpPr>
          <p:spPr>
            <a:xfrm>
              <a:off x="3475038" y="3581400"/>
              <a:ext cx="4079875" cy="641350"/>
            </a:xfrm>
            <a:prstGeom prst="notched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z="1200" dirty="0">
                  <a:latin typeface="Trebuchet MS" pitchFamily="34" charset="0"/>
                </a:rPr>
                <a:t>WG’s focus on Baseline Draft</a:t>
              </a:r>
            </a:p>
          </p:txBody>
        </p:sp>
        <p:sp>
          <p:nvSpPr>
            <p:cNvPr id="16" name="TextBox 15"/>
            <p:cNvSpPr txBox="1"/>
            <p:nvPr/>
          </p:nvSpPr>
          <p:spPr>
            <a:xfrm rot="16200000">
              <a:off x="-472281" y="2537619"/>
              <a:ext cx="1435100" cy="585788"/>
            </a:xfrm>
            <a:prstGeom prst="rect">
              <a:avLst/>
            </a:prstGeom>
            <a:noFill/>
            <a:effectLst>
              <a:outerShdw blurRad="50800" dist="38100" dir="2700000" algn="tl" rotWithShape="0">
                <a:prstClr val="black">
                  <a:alpha val="40000"/>
                </a:prstClr>
              </a:outerShdw>
            </a:effectLst>
          </p:spPr>
          <p:txBody>
            <a:bodyPr>
              <a:spAutoFit/>
            </a:bodyPr>
            <a:lstStyle/>
            <a:p>
              <a:pPr algn="ctr">
                <a:defRPr/>
              </a:pPr>
              <a:r>
                <a:rPr lang="en-US" sz="1600" dirty="0">
                  <a:latin typeface="Trebuchet MS" pitchFamily="34" charset="0"/>
                  <a:cs typeface="Arial" pitchFamily="34" charset="0"/>
                </a:rPr>
                <a:t>Assessment Phase</a:t>
              </a:r>
            </a:p>
          </p:txBody>
        </p:sp>
        <p:sp>
          <p:nvSpPr>
            <p:cNvPr id="17" name="Left Brace 17"/>
            <p:cNvSpPr/>
            <p:nvPr/>
          </p:nvSpPr>
          <p:spPr>
            <a:xfrm>
              <a:off x="504825" y="2317750"/>
              <a:ext cx="304800" cy="1042988"/>
            </a:xfrm>
            <a:prstGeom prst="leftBrace">
              <a:avLst/>
            </a:prstGeom>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latin typeface="Trebuchet MS" pitchFamily="34" charset="0"/>
              </a:endParaRPr>
            </a:p>
          </p:txBody>
        </p:sp>
        <p:sp>
          <p:nvSpPr>
            <p:cNvPr id="18" name="Left Brace 18"/>
            <p:cNvSpPr/>
            <p:nvPr/>
          </p:nvSpPr>
          <p:spPr>
            <a:xfrm>
              <a:off x="493713" y="3519488"/>
              <a:ext cx="304800" cy="1085850"/>
            </a:xfrm>
            <a:prstGeom prst="leftBrace">
              <a:avLst/>
            </a:prstGeom>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latin typeface="Trebuchet MS" pitchFamily="34" charset="0"/>
              </a:endParaRPr>
            </a:p>
          </p:txBody>
        </p:sp>
        <p:sp>
          <p:nvSpPr>
            <p:cNvPr id="19" name="Notched Right Arrow 19"/>
            <p:cNvSpPr/>
            <p:nvPr/>
          </p:nvSpPr>
          <p:spPr>
            <a:xfrm>
              <a:off x="7421563" y="5041900"/>
              <a:ext cx="1455737" cy="642938"/>
            </a:xfrm>
            <a:prstGeom prst="notched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z="1050" dirty="0">
                  <a:latin typeface="Trebuchet MS" pitchFamily="34" charset="0"/>
                </a:rPr>
                <a:t>Transition to Future Releases</a:t>
              </a:r>
            </a:p>
          </p:txBody>
        </p:sp>
        <p:sp>
          <p:nvSpPr>
            <p:cNvPr id="20" name="Left Brace 22"/>
            <p:cNvSpPr/>
            <p:nvPr/>
          </p:nvSpPr>
          <p:spPr>
            <a:xfrm>
              <a:off x="503238" y="4813300"/>
              <a:ext cx="295275" cy="1079500"/>
            </a:xfrm>
            <a:prstGeom prst="leftBrace">
              <a:avLst/>
            </a:prstGeom>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latin typeface="Trebuchet MS" pitchFamily="34" charset="0"/>
              </a:endParaRPr>
            </a:p>
          </p:txBody>
        </p:sp>
        <p:sp>
          <p:nvSpPr>
            <p:cNvPr id="21" name="TextBox 27"/>
            <p:cNvSpPr txBox="1">
              <a:spLocks noChangeArrowheads="1"/>
            </p:cNvSpPr>
            <p:nvPr/>
          </p:nvSpPr>
          <p:spPr bwMode="auto">
            <a:xfrm>
              <a:off x="2971800" y="4373563"/>
              <a:ext cx="1103313" cy="400050"/>
            </a:xfrm>
            <a:prstGeom prst="rect">
              <a:avLst/>
            </a:prstGeom>
            <a:noFill/>
            <a:ln w="9525">
              <a:noFill/>
              <a:miter lim="800000"/>
              <a:headEnd/>
              <a:tailEnd/>
            </a:ln>
          </p:spPr>
          <p:txBody>
            <a:bodyPr>
              <a:spAutoFit/>
            </a:bodyPr>
            <a:lstStyle/>
            <a:p>
              <a:pPr algn="ctr"/>
              <a:r>
                <a:rPr lang="en-US" sz="1000">
                  <a:latin typeface="Trebuchet MS" pitchFamily="34" charset="0"/>
                </a:rPr>
                <a:t>Baseline initiated</a:t>
              </a:r>
            </a:p>
          </p:txBody>
        </p:sp>
        <p:sp>
          <p:nvSpPr>
            <p:cNvPr id="22" name="TextBox 29"/>
            <p:cNvSpPr txBox="1">
              <a:spLocks noChangeArrowheads="1"/>
            </p:cNvSpPr>
            <p:nvPr/>
          </p:nvSpPr>
          <p:spPr bwMode="auto">
            <a:xfrm>
              <a:off x="6196013" y="4475163"/>
              <a:ext cx="1347787" cy="554037"/>
            </a:xfrm>
            <a:prstGeom prst="rect">
              <a:avLst/>
            </a:prstGeom>
            <a:noFill/>
            <a:ln w="9525">
              <a:noFill/>
              <a:miter lim="800000"/>
              <a:headEnd/>
              <a:tailEnd/>
            </a:ln>
          </p:spPr>
          <p:txBody>
            <a:bodyPr>
              <a:spAutoFit/>
            </a:bodyPr>
            <a:lstStyle/>
            <a:p>
              <a:pPr algn="ctr"/>
              <a:r>
                <a:rPr lang="en-US" sz="1000">
                  <a:latin typeface="Trebuchet MS" pitchFamily="34" charset="0"/>
                </a:rPr>
                <a:t>First release of a minimally deployable solution</a:t>
              </a:r>
            </a:p>
          </p:txBody>
        </p:sp>
        <p:sp>
          <p:nvSpPr>
            <p:cNvPr id="23" name="TextBox 32"/>
            <p:cNvSpPr txBox="1"/>
            <p:nvPr/>
          </p:nvSpPr>
          <p:spPr>
            <a:xfrm rot="16200000">
              <a:off x="-395287" y="3762375"/>
              <a:ext cx="1281112" cy="585788"/>
            </a:xfrm>
            <a:prstGeom prst="rect">
              <a:avLst/>
            </a:prstGeom>
            <a:noFill/>
            <a:effectLst>
              <a:outerShdw blurRad="50800" dist="38100" dir="2700000" algn="tl" rotWithShape="0">
                <a:prstClr val="black">
                  <a:alpha val="40000"/>
                </a:prstClr>
              </a:outerShdw>
            </a:effectLst>
          </p:spPr>
          <p:txBody>
            <a:bodyPr>
              <a:spAutoFit/>
            </a:bodyPr>
            <a:lstStyle/>
            <a:p>
              <a:pPr algn="ctr">
                <a:defRPr/>
              </a:pPr>
              <a:r>
                <a:rPr lang="en-US" sz="1600" dirty="0">
                  <a:latin typeface="Trebuchet MS" pitchFamily="34" charset="0"/>
                  <a:cs typeface="Arial" pitchFamily="34" charset="0"/>
                </a:rPr>
                <a:t>Baseline Phase</a:t>
              </a:r>
            </a:p>
          </p:txBody>
        </p:sp>
        <p:sp>
          <p:nvSpPr>
            <p:cNvPr id="24" name="TextBox 33"/>
            <p:cNvSpPr txBox="1"/>
            <p:nvPr/>
          </p:nvSpPr>
          <p:spPr>
            <a:xfrm rot="16200000">
              <a:off x="-386556" y="5061744"/>
              <a:ext cx="1281112" cy="584200"/>
            </a:xfrm>
            <a:prstGeom prst="rect">
              <a:avLst/>
            </a:prstGeom>
            <a:noFill/>
            <a:effectLst>
              <a:outerShdw blurRad="50800" dist="38100" dir="2700000" algn="tl" rotWithShape="0">
                <a:prstClr val="black">
                  <a:alpha val="40000"/>
                </a:prstClr>
              </a:outerShdw>
            </a:effectLst>
          </p:spPr>
          <p:txBody>
            <a:bodyPr>
              <a:spAutoFit/>
            </a:bodyPr>
            <a:lstStyle/>
            <a:p>
              <a:pPr algn="ctr">
                <a:defRPr/>
              </a:pPr>
              <a:r>
                <a:rPr lang="en-US" sz="1600" dirty="0">
                  <a:latin typeface="Trebuchet MS" pitchFamily="34" charset="0"/>
                  <a:cs typeface="Arial" pitchFamily="34" charset="0"/>
                </a:rPr>
                <a:t>Evolution Phase</a:t>
              </a:r>
            </a:p>
          </p:txBody>
        </p:sp>
        <p:sp>
          <p:nvSpPr>
            <p:cNvPr id="25" name="Diamond 34"/>
            <p:cNvSpPr/>
            <p:nvPr/>
          </p:nvSpPr>
          <p:spPr>
            <a:xfrm>
              <a:off x="2297113" y="2665413"/>
              <a:ext cx="139700" cy="173037"/>
            </a:xfrm>
            <a:prstGeom prst="diamond">
              <a:avLst/>
            </a:prstGeom>
            <a:solidFill>
              <a:srgbClr val="CCFFCC"/>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latin typeface="Trebuchet MS" pitchFamily="34" charset="0"/>
              </a:endParaRPr>
            </a:p>
          </p:txBody>
        </p:sp>
        <p:cxnSp>
          <p:nvCxnSpPr>
            <p:cNvPr id="26" name="Straight Arrow Connector 4"/>
            <p:cNvCxnSpPr/>
            <p:nvPr/>
          </p:nvCxnSpPr>
          <p:spPr>
            <a:xfrm flipV="1">
              <a:off x="911225" y="2820988"/>
              <a:ext cx="1296988" cy="127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27" name="TextBox 6"/>
            <p:cNvSpPr txBox="1">
              <a:spLocks noChangeArrowheads="1"/>
            </p:cNvSpPr>
            <p:nvPr/>
          </p:nvSpPr>
          <p:spPr bwMode="auto">
            <a:xfrm>
              <a:off x="838200" y="2420938"/>
              <a:ext cx="1017588" cy="400050"/>
            </a:xfrm>
            <a:prstGeom prst="rect">
              <a:avLst/>
            </a:prstGeom>
            <a:noFill/>
            <a:ln w="9525">
              <a:noFill/>
              <a:miter lim="800000"/>
              <a:headEnd/>
              <a:tailEnd/>
            </a:ln>
          </p:spPr>
          <p:txBody>
            <a:bodyPr>
              <a:spAutoFit/>
            </a:bodyPr>
            <a:lstStyle/>
            <a:p>
              <a:pPr algn="ctr"/>
              <a:r>
                <a:rPr lang="en-US" sz="1000">
                  <a:latin typeface="Trebuchet MS" pitchFamily="34" charset="0"/>
                </a:rPr>
                <a:t>Co-convened WG1/2</a:t>
              </a:r>
            </a:p>
          </p:txBody>
        </p:sp>
        <p:sp>
          <p:nvSpPr>
            <p:cNvPr id="28" name="TextBox 47"/>
            <p:cNvSpPr txBox="1">
              <a:spLocks noChangeArrowheads="1"/>
            </p:cNvSpPr>
            <p:nvPr/>
          </p:nvSpPr>
          <p:spPr bwMode="auto">
            <a:xfrm>
              <a:off x="1990725" y="2901950"/>
              <a:ext cx="752475" cy="400050"/>
            </a:xfrm>
            <a:prstGeom prst="rect">
              <a:avLst/>
            </a:prstGeom>
            <a:noFill/>
            <a:ln w="9525">
              <a:noFill/>
              <a:miter lim="800000"/>
              <a:headEnd/>
              <a:tailEnd/>
            </a:ln>
          </p:spPr>
          <p:txBody>
            <a:bodyPr>
              <a:spAutoFit/>
            </a:bodyPr>
            <a:lstStyle/>
            <a:p>
              <a:pPr algn="ctr"/>
              <a:r>
                <a:rPr lang="en-US" sz="1000">
                  <a:latin typeface="Trebuchet MS" pitchFamily="34" charset="0"/>
                </a:rPr>
                <a:t>Initial set of WG’s</a:t>
              </a:r>
            </a:p>
          </p:txBody>
        </p:sp>
        <p:sp>
          <p:nvSpPr>
            <p:cNvPr id="29" name="Diamond 48"/>
            <p:cNvSpPr/>
            <p:nvPr/>
          </p:nvSpPr>
          <p:spPr>
            <a:xfrm>
              <a:off x="6715125" y="4249738"/>
              <a:ext cx="139700" cy="171450"/>
            </a:xfrm>
            <a:prstGeom prst="diamond">
              <a:avLst/>
            </a:prstGeom>
            <a:solidFill>
              <a:srgbClr val="CCFFCC"/>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latin typeface="Trebuchet MS" pitchFamily="34" charset="0"/>
              </a:endParaRPr>
            </a:p>
          </p:txBody>
        </p:sp>
        <p:sp>
          <p:nvSpPr>
            <p:cNvPr id="30" name="Diamond 50"/>
            <p:cNvSpPr/>
            <p:nvPr/>
          </p:nvSpPr>
          <p:spPr>
            <a:xfrm>
              <a:off x="3441700" y="4148138"/>
              <a:ext cx="139700" cy="171450"/>
            </a:xfrm>
            <a:prstGeom prst="diamond">
              <a:avLst/>
            </a:prstGeom>
            <a:solidFill>
              <a:srgbClr val="CCFFCC"/>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latin typeface="Trebuchet MS" pitchFamily="34" charset="0"/>
              </a:endParaRPr>
            </a:p>
          </p:txBody>
        </p:sp>
        <p:sp>
          <p:nvSpPr>
            <p:cNvPr id="31" name="TextBox 46"/>
            <p:cNvSpPr txBox="1">
              <a:spLocks noChangeArrowheads="1"/>
            </p:cNvSpPr>
            <p:nvPr/>
          </p:nvSpPr>
          <p:spPr bwMode="auto">
            <a:xfrm>
              <a:off x="7777163" y="5897563"/>
              <a:ext cx="1347787" cy="246062"/>
            </a:xfrm>
            <a:prstGeom prst="rect">
              <a:avLst/>
            </a:prstGeom>
            <a:noFill/>
            <a:ln w="9525">
              <a:noFill/>
              <a:miter lim="800000"/>
              <a:headEnd/>
              <a:tailEnd/>
            </a:ln>
          </p:spPr>
          <p:txBody>
            <a:bodyPr>
              <a:spAutoFit/>
            </a:bodyPr>
            <a:lstStyle/>
            <a:p>
              <a:pPr algn="ctr"/>
              <a:r>
                <a:rPr lang="en-US" sz="1000">
                  <a:latin typeface="Trebuchet MS" pitchFamily="34" charset="0"/>
                </a:rPr>
                <a:t>Subsequent Release </a:t>
              </a:r>
            </a:p>
          </p:txBody>
        </p:sp>
        <p:sp>
          <p:nvSpPr>
            <p:cNvPr id="32" name="Diamond 52"/>
            <p:cNvSpPr/>
            <p:nvPr/>
          </p:nvSpPr>
          <p:spPr>
            <a:xfrm>
              <a:off x="8318500" y="5741988"/>
              <a:ext cx="141288" cy="171450"/>
            </a:xfrm>
            <a:prstGeom prst="diamond">
              <a:avLst/>
            </a:prstGeom>
            <a:solidFill>
              <a:srgbClr val="CCFFCC"/>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latin typeface="Trebuchet MS" pitchFamily="34" charset="0"/>
              </a:endParaRPr>
            </a:p>
          </p:txBody>
        </p:sp>
        <p:sp>
          <p:nvSpPr>
            <p:cNvPr id="33" name="Diamond 40"/>
            <p:cNvSpPr/>
            <p:nvPr/>
          </p:nvSpPr>
          <p:spPr>
            <a:xfrm>
              <a:off x="3281363" y="2674938"/>
              <a:ext cx="139700" cy="173037"/>
            </a:xfrm>
            <a:prstGeom prst="diamond">
              <a:avLst/>
            </a:prstGeom>
            <a:solidFill>
              <a:srgbClr val="CCFFCC"/>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latin typeface="Trebuchet MS" pitchFamily="34" charset="0"/>
              </a:endParaRPr>
            </a:p>
          </p:txBody>
        </p:sp>
        <p:sp>
          <p:nvSpPr>
            <p:cNvPr id="34" name="TextBox 47"/>
            <p:cNvSpPr txBox="1">
              <a:spLocks noChangeArrowheads="1"/>
            </p:cNvSpPr>
            <p:nvPr/>
          </p:nvSpPr>
          <p:spPr bwMode="auto">
            <a:xfrm>
              <a:off x="2895600" y="2921000"/>
              <a:ext cx="920750" cy="554038"/>
            </a:xfrm>
            <a:prstGeom prst="rect">
              <a:avLst/>
            </a:prstGeom>
            <a:noFill/>
            <a:ln w="9525">
              <a:noFill/>
              <a:miter lim="800000"/>
              <a:headEnd/>
              <a:tailEnd/>
            </a:ln>
          </p:spPr>
          <p:txBody>
            <a:bodyPr>
              <a:spAutoFit/>
            </a:bodyPr>
            <a:lstStyle/>
            <a:p>
              <a:pPr algn="ctr"/>
              <a:r>
                <a:rPr lang="en-US" sz="1000">
                  <a:latin typeface="Trebuchet MS" pitchFamily="34" charset="0"/>
                </a:rPr>
                <a:t>Initial RequirementSet</a:t>
              </a:r>
            </a:p>
          </p:txBody>
        </p:sp>
        <p:sp>
          <p:nvSpPr>
            <p:cNvPr id="35" name="Diamond 45"/>
            <p:cNvSpPr/>
            <p:nvPr/>
          </p:nvSpPr>
          <p:spPr>
            <a:xfrm>
              <a:off x="871538" y="2717800"/>
              <a:ext cx="139700" cy="173038"/>
            </a:xfrm>
            <a:prstGeom prst="diamond">
              <a:avLst/>
            </a:prstGeom>
            <a:solidFill>
              <a:srgbClr val="CCFFCC"/>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latin typeface="Trebuchet MS" pitchFamily="34" charset="0"/>
              </a:endParaRPr>
            </a:p>
          </p:txBody>
        </p:sp>
        <p:sp>
          <p:nvSpPr>
            <p:cNvPr id="36" name="TextBox 47"/>
            <p:cNvSpPr txBox="1">
              <a:spLocks noChangeArrowheads="1"/>
            </p:cNvSpPr>
            <p:nvPr/>
          </p:nvSpPr>
          <p:spPr bwMode="auto">
            <a:xfrm>
              <a:off x="696913" y="2901950"/>
              <a:ext cx="750887" cy="400050"/>
            </a:xfrm>
            <a:prstGeom prst="rect">
              <a:avLst/>
            </a:prstGeom>
            <a:noFill/>
            <a:ln w="9525">
              <a:noFill/>
              <a:miter lim="800000"/>
              <a:headEnd/>
              <a:tailEnd/>
            </a:ln>
          </p:spPr>
          <p:txBody>
            <a:bodyPr>
              <a:spAutoFit/>
            </a:bodyPr>
            <a:lstStyle/>
            <a:p>
              <a:pPr algn="ctr"/>
              <a:r>
                <a:rPr lang="en-US" sz="1000">
                  <a:latin typeface="Trebuchet MS" pitchFamily="34" charset="0"/>
                </a:rPr>
                <a:t>Initial set of WI</a:t>
              </a:r>
            </a:p>
          </p:txBody>
        </p:sp>
        <p:sp>
          <p:nvSpPr>
            <p:cNvPr id="37" name="TextBox 47"/>
            <p:cNvSpPr txBox="1">
              <a:spLocks noChangeArrowheads="1"/>
            </p:cNvSpPr>
            <p:nvPr/>
          </p:nvSpPr>
          <p:spPr bwMode="auto">
            <a:xfrm>
              <a:off x="2101850" y="2428875"/>
              <a:ext cx="530225" cy="246063"/>
            </a:xfrm>
            <a:prstGeom prst="rect">
              <a:avLst/>
            </a:prstGeom>
            <a:noFill/>
            <a:ln w="9525">
              <a:noFill/>
              <a:miter lim="800000"/>
              <a:headEnd/>
              <a:tailEnd/>
            </a:ln>
          </p:spPr>
          <p:txBody>
            <a:bodyPr>
              <a:spAutoFit/>
            </a:bodyPr>
            <a:lstStyle/>
            <a:p>
              <a:pPr algn="ctr"/>
              <a:r>
                <a:rPr lang="en-US" sz="1000" b="1">
                  <a:solidFill>
                    <a:srgbClr val="0070C0"/>
                  </a:solidFill>
                  <a:latin typeface="Trebuchet MS" pitchFamily="34" charset="0"/>
                </a:rPr>
                <a:t>TP#2</a:t>
              </a:r>
            </a:p>
          </p:txBody>
        </p:sp>
        <p:sp>
          <p:nvSpPr>
            <p:cNvPr id="38" name="TextBox 47"/>
            <p:cNvSpPr txBox="1">
              <a:spLocks noChangeArrowheads="1"/>
            </p:cNvSpPr>
            <p:nvPr/>
          </p:nvSpPr>
          <p:spPr bwMode="auto">
            <a:xfrm>
              <a:off x="3086100" y="2427288"/>
              <a:ext cx="530225" cy="246062"/>
            </a:xfrm>
            <a:prstGeom prst="rect">
              <a:avLst/>
            </a:prstGeom>
            <a:noFill/>
            <a:ln w="9525">
              <a:noFill/>
              <a:miter lim="800000"/>
              <a:headEnd/>
              <a:tailEnd/>
            </a:ln>
          </p:spPr>
          <p:txBody>
            <a:bodyPr>
              <a:spAutoFit/>
            </a:bodyPr>
            <a:lstStyle/>
            <a:p>
              <a:pPr algn="ctr"/>
              <a:r>
                <a:rPr lang="en-US" sz="1000" b="1">
                  <a:solidFill>
                    <a:srgbClr val="0070C0"/>
                  </a:solidFill>
                  <a:latin typeface="Trebuchet MS" pitchFamily="34" charset="0"/>
                </a:rPr>
                <a:t>TP#3</a:t>
              </a:r>
            </a:p>
          </p:txBody>
        </p:sp>
        <p:cxnSp>
          <p:nvCxnSpPr>
            <p:cNvPr id="39" name="Straight Connector 2"/>
            <p:cNvCxnSpPr/>
            <p:nvPr/>
          </p:nvCxnSpPr>
          <p:spPr>
            <a:xfrm>
              <a:off x="6096000" y="3198813"/>
              <a:ext cx="0" cy="1374775"/>
            </a:xfrm>
            <a:prstGeom prst="line">
              <a:avLst/>
            </a:prstGeom>
          </p:spPr>
          <p:style>
            <a:lnRef idx="1">
              <a:schemeClr val="accent1"/>
            </a:lnRef>
            <a:fillRef idx="0">
              <a:schemeClr val="accent1"/>
            </a:fillRef>
            <a:effectRef idx="0">
              <a:schemeClr val="accent1"/>
            </a:effectRef>
            <a:fontRef idx="minor">
              <a:schemeClr val="tx1"/>
            </a:fontRef>
          </p:style>
        </p:cxnSp>
        <p:cxnSp>
          <p:nvCxnSpPr>
            <p:cNvPr id="40" name="Straight Connector 37"/>
            <p:cNvCxnSpPr/>
            <p:nvPr/>
          </p:nvCxnSpPr>
          <p:spPr>
            <a:xfrm>
              <a:off x="7554913" y="3206750"/>
              <a:ext cx="0" cy="1366838"/>
            </a:xfrm>
            <a:prstGeom prst="line">
              <a:avLst/>
            </a:prstGeom>
          </p:spPr>
          <p:style>
            <a:lnRef idx="1">
              <a:schemeClr val="accent1"/>
            </a:lnRef>
            <a:fillRef idx="0">
              <a:schemeClr val="accent1"/>
            </a:fillRef>
            <a:effectRef idx="0">
              <a:schemeClr val="accent1"/>
            </a:effectRef>
            <a:fontRef idx="minor">
              <a:schemeClr val="tx1"/>
            </a:fontRef>
          </p:style>
        </p:cxnSp>
        <p:cxnSp>
          <p:nvCxnSpPr>
            <p:cNvPr id="41" name="Straight Arrow Connector 21"/>
            <p:cNvCxnSpPr>
              <a:stCxn id="29" idx="1"/>
            </p:cNvCxnSpPr>
            <p:nvPr/>
          </p:nvCxnSpPr>
          <p:spPr>
            <a:xfrm flipH="1">
              <a:off x="6096000" y="4335463"/>
              <a:ext cx="619125"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2" name="Straight Arrow Connector 24"/>
            <p:cNvCxnSpPr>
              <a:stCxn id="29" idx="3"/>
            </p:cNvCxnSpPr>
            <p:nvPr/>
          </p:nvCxnSpPr>
          <p:spPr>
            <a:xfrm flipV="1">
              <a:off x="6854825" y="4319588"/>
              <a:ext cx="700088" cy="1587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3" name="TextBox 25"/>
            <p:cNvSpPr txBox="1">
              <a:spLocks noChangeArrowheads="1"/>
            </p:cNvSpPr>
            <p:nvPr/>
          </p:nvSpPr>
          <p:spPr bwMode="auto">
            <a:xfrm>
              <a:off x="6630988" y="3198813"/>
              <a:ext cx="303212" cy="400050"/>
            </a:xfrm>
            <a:prstGeom prst="rect">
              <a:avLst/>
            </a:prstGeom>
            <a:noFill/>
            <a:ln w="9525">
              <a:noFill/>
              <a:miter lim="800000"/>
              <a:headEnd/>
              <a:tailEnd/>
            </a:ln>
          </p:spPr>
          <p:txBody>
            <a:bodyPr wrap="none">
              <a:spAutoFit/>
            </a:bodyPr>
            <a:lstStyle/>
            <a:p>
              <a:r>
                <a:rPr lang="en-US" sz="2000" b="1">
                  <a:solidFill>
                    <a:srgbClr val="0070C0"/>
                  </a:solidFill>
                </a:rPr>
                <a:t>?</a:t>
              </a:r>
              <a:endParaRPr lang="en-US" b="1">
                <a:solidFill>
                  <a:srgbClr val="0070C0"/>
                </a:solidFill>
              </a:endParaRPr>
            </a:p>
          </p:txBody>
        </p:sp>
      </p:grpSp>
      <p:sp>
        <p:nvSpPr>
          <p:cNvPr id="44" name="Textfeld 43"/>
          <p:cNvSpPr txBox="1"/>
          <p:nvPr/>
        </p:nvSpPr>
        <p:spPr>
          <a:xfrm>
            <a:off x="367553" y="5971401"/>
            <a:ext cx="5042647" cy="276999"/>
          </a:xfrm>
          <a:prstGeom prst="rect">
            <a:avLst/>
          </a:prstGeom>
          <a:noFill/>
        </p:spPr>
        <p:txBody>
          <a:bodyPr wrap="square" rtlCol="0">
            <a:spAutoFit/>
          </a:bodyPr>
          <a:lstStyle/>
          <a:p>
            <a:r>
              <a:rPr lang="de-DE" sz="1200" dirty="0" smtClean="0">
                <a:latin typeface="+mn-lt"/>
              </a:rPr>
              <a:t>Source: oneM2M-TP-2012-0042R03-Consolidated_Workplan_Summary</a:t>
            </a:r>
            <a:endParaRPr lang="en-US" sz="1200" dirty="0">
              <a:latin typeface="+mn-lt"/>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bwMode="auto">
          <a:xfrm>
            <a:off x="457200" y="457200"/>
            <a:ext cx="8229600" cy="11430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dirty="0" smtClean="0"/>
              <a:t>2</a:t>
            </a:r>
            <a:r>
              <a:rPr lang="en-US" baseline="30000" dirty="0" smtClean="0"/>
              <a:t>nd </a:t>
            </a:r>
            <a:r>
              <a:rPr lang="en-US" dirty="0" smtClean="0"/>
              <a:t>Step to Work Programme</a:t>
            </a:r>
            <a:endParaRPr lang="en-US" dirty="0" smtClean="0"/>
          </a:p>
        </p:txBody>
      </p:sp>
      <p:sp>
        <p:nvSpPr>
          <p:cNvPr id="4099" name="Content Placeholder 2"/>
          <p:cNvSpPr>
            <a:spLocks noGrp="1"/>
          </p:cNvSpPr>
          <p:nvPr>
            <p:ph idx="1"/>
          </p:nvPr>
        </p:nvSpPr>
        <p:spPr bwMode="auto">
          <a:noFill/>
          <a:ln>
            <a:miter lim="800000"/>
            <a:headEnd/>
            <a:tailEnd/>
          </a:ln>
        </p:spPr>
        <p:txBody>
          <a:bodyPr vert="horz" wrap="square" lIns="91440" tIns="45720" rIns="91440" bIns="45720" numCol="1" anchor="t" anchorCtr="0" compatLnSpc="1">
            <a:prstTxWarp prst="textNoShape">
              <a:avLst/>
            </a:prstTxWarp>
          </a:bodyPr>
          <a:lstStyle/>
          <a:p>
            <a:pPr marL="3175" indent="11113" eaLnBrk="1" hangingPunct="1">
              <a:buNone/>
            </a:pPr>
            <a:r>
              <a:rPr lang="en-GB" sz="2400" dirty="0" smtClean="0">
                <a:latin typeface="Calibri" pitchFamily="34" charset="0"/>
              </a:rPr>
              <a:t>As part of the initial oneM2M work program, </a:t>
            </a:r>
            <a:r>
              <a:rPr lang="en-GB" sz="2400" dirty="0" smtClean="0">
                <a:latin typeface="Calibri" pitchFamily="34" charset="0"/>
              </a:rPr>
              <a:t>3 Work </a:t>
            </a:r>
            <a:r>
              <a:rPr lang="en-GB" sz="2400" dirty="0" smtClean="0">
                <a:latin typeface="Calibri" pitchFamily="34" charset="0"/>
              </a:rPr>
              <a:t>Items </a:t>
            </a:r>
            <a:r>
              <a:rPr lang="en-GB" sz="2400" dirty="0" smtClean="0">
                <a:latin typeface="Calibri" pitchFamily="34" charset="0"/>
              </a:rPr>
              <a:t>have been created:</a:t>
            </a:r>
          </a:p>
          <a:p>
            <a:pPr eaLnBrk="1" hangingPunct="1"/>
            <a:r>
              <a:rPr lang="en-GB" sz="2400" dirty="0" smtClean="0">
                <a:latin typeface="Calibri" pitchFamily="34" charset="0"/>
              </a:rPr>
              <a:t>WI 1 – Requirements</a:t>
            </a:r>
          </a:p>
          <a:p>
            <a:pPr lvl="1" eaLnBrk="1" hangingPunct="1"/>
            <a:r>
              <a:rPr lang="en-GB" sz="2000" dirty="0" smtClean="0">
                <a:latin typeface="Calibri" pitchFamily="34" charset="0"/>
              </a:rPr>
              <a:t>Technical Report (TR): </a:t>
            </a:r>
            <a:r>
              <a:rPr lang="en-GB" sz="2000" b="1" dirty="0" smtClean="0">
                <a:solidFill>
                  <a:schemeClr val="accent2">
                    <a:lumMod val="75000"/>
                  </a:schemeClr>
                </a:solidFill>
                <a:latin typeface="Calibri" pitchFamily="34" charset="0"/>
              </a:rPr>
              <a:t>oneM2M Use cases </a:t>
            </a:r>
            <a:r>
              <a:rPr lang="en-GB" sz="2000" b="1" dirty="0" smtClean="0">
                <a:solidFill>
                  <a:schemeClr val="accent2">
                    <a:lumMod val="75000"/>
                  </a:schemeClr>
                </a:solidFill>
                <a:latin typeface="Calibri" pitchFamily="34" charset="0"/>
              </a:rPr>
              <a:t>collection</a:t>
            </a:r>
          </a:p>
          <a:p>
            <a:pPr lvl="1" eaLnBrk="1" hangingPunct="1"/>
            <a:r>
              <a:rPr lang="en-GB" sz="2000" dirty="0" smtClean="0">
                <a:latin typeface="Calibri" pitchFamily="34" charset="0"/>
              </a:rPr>
              <a:t>Technical Report (TR): </a:t>
            </a:r>
            <a:r>
              <a:rPr lang="en-GB" sz="2000" b="1" dirty="0" smtClean="0">
                <a:solidFill>
                  <a:schemeClr val="accent2">
                    <a:lumMod val="75000"/>
                  </a:schemeClr>
                </a:solidFill>
                <a:latin typeface="Calibri" pitchFamily="34" charset="0"/>
              </a:rPr>
              <a:t>Benefits of oneM2M technology</a:t>
            </a:r>
          </a:p>
          <a:p>
            <a:pPr lvl="1" eaLnBrk="1" hangingPunct="1"/>
            <a:r>
              <a:rPr lang="en-GB" sz="2000" dirty="0" smtClean="0">
                <a:latin typeface="Calibri" pitchFamily="34" charset="0"/>
              </a:rPr>
              <a:t>Technical Specification (TS): </a:t>
            </a:r>
            <a:r>
              <a:rPr lang="en-GB" sz="2000" b="1" dirty="0" smtClean="0">
                <a:solidFill>
                  <a:schemeClr val="accent2">
                    <a:lumMod val="75000"/>
                  </a:schemeClr>
                </a:solidFill>
                <a:latin typeface="Calibri" pitchFamily="34" charset="0"/>
              </a:rPr>
              <a:t>oneM2M Requirements</a:t>
            </a:r>
          </a:p>
          <a:p>
            <a:pPr eaLnBrk="1" hangingPunct="1"/>
            <a:r>
              <a:rPr lang="en-GB" sz="2400" dirty="0" smtClean="0">
                <a:latin typeface="Calibri" pitchFamily="34" charset="0"/>
              </a:rPr>
              <a:t>WI </a:t>
            </a:r>
            <a:r>
              <a:rPr lang="en-GB" sz="2400" dirty="0" smtClean="0">
                <a:latin typeface="Calibri" pitchFamily="34" charset="0"/>
              </a:rPr>
              <a:t>2 </a:t>
            </a:r>
            <a:r>
              <a:rPr lang="en-GB" sz="2400" dirty="0" smtClean="0">
                <a:latin typeface="Calibri" pitchFamily="34" charset="0"/>
              </a:rPr>
              <a:t>– </a:t>
            </a:r>
            <a:r>
              <a:rPr lang="en-GB" sz="2400" dirty="0" smtClean="0">
                <a:latin typeface="Calibri" pitchFamily="34" charset="0"/>
              </a:rPr>
              <a:t>Architecture</a:t>
            </a:r>
            <a:endParaRPr lang="en-GB" sz="2400" dirty="0" smtClean="0">
              <a:latin typeface="Calibri" pitchFamily="34" charset="0"/>
            </a:endParaRPr>
          </a:p>
          <a:p>
            <a:pPr lvl="1" eaLnBrk="1" hangingPunct="1"/>
            <a:r>
              <a:rPr lang="en-GB" sz="2000" dirty="0" smtClean="0">
                <a:latin typeface="Calibri" pitchFamily="34" charset="0"/>
              </a:rPr>
              <a:t>Technical Report (TR</a:t>
            </a:r>
            <a:r>
              <a:rPr lang="en-GB" sz="2000" dirty="0" smtClean="0">
                <a:latin typeface="Calibri" pitchFamily="34" charset="0"/>
              </a:rPr>
              <a:t>)</a:t>
            </a:r>
          </a:p>
          <a:p>
            <a:pPr lvl="2" eaLnBrk="1" hangingPunct="1"/>
            <a:r>
              <a:rPr lang="en-GB" sz="1800" dirty="0" smtClean="0">
                <a:latin typeface="Calibri" pitchFamily="34" charset="0"/>
              </a:rPr>
              <a:t>Part 1: </a:t>
            </a:r>
            <a:r>
              <a:rPr lang="en-GB" sz="1800" b="1" dirty="0" smtClean="0">
                <a:solidFill>
                  <a:schemeClr val="accent2">
                    <a:lumMod val="75000"/>
                  </a:schemeClr>
                </a:solidFill>
                <a:latin typeface="Calibri" pitchFamily="34" charset="0"/>
              </a:rPr>
              <a:t>Analysis of the architectures for transfer to </a:t>
            </a:r>
            <a:r>
              <a:rPr lang="en-GB" sz="1800" b="1" dirty="0" smtClean="0">
                <a:solidFill>
                  <a:schemeClr val="accent2">
                    <a:lumMod val="75000"/>
                  </a:schemeClr>
                </a:solidFill>
                <a:latin typeface="Calibri" pitchFamily="34" charset="0"/>
              </a:rPr>
              <a:t>oneM2M</a:t>
            </a:r>
          </a:p>
          <a:p>
            <a:pPr lvl="2" eaLnBrk="1" hangingPunct="1"/>
            <a:r>
              <a:rPr lang="en-GB" sz="1800" dirty="0" smtClean="0">
                <a:latin typeface="Calibri" pitchFamily="34" charset="0"/>
              </a:rPr>
              <a:t>Part 2: </a:t>
            </a:r>
            <a:r>
              <a:rPr lang="en-GB" sz="1800" b="1" dirty="0" smtClean="0">
                <a:solidFill>
                  <a:schemeClr val="accent2">
                    <a:lumMod val="75000"/>
                  </a:schemeClr>
                </a:solidFill>
                <a:latin typeface="Calibri" pitchFamily="34" charset="0"/>
              </a:rPr>
              <a:t>Study for the merging of the architectures proposed for </a:t>
            </a:r>
            <a:r>
              <a:rPr lang="en-GB" sz="1800" b="1" dirty="0" smtClean="0">
                <a:solidFill>
                  <a:schemeClr val="accent2">
                    <a:lumMod val="75000"/>
                  </a:schemeClr>
                </a:solidFill>
                <a:latin typeface="Calibri" pitchFamily="34" charset="0"/>
              </a:rPr>
              <a:t>transfer</a:t>
            </a:r>
            <a:br>
              <a:rPr lang="en-GB" sz="1800" b="1" dirty="0" smtClean="0">
                <a:solidFill>
                  <a:schemeClr val="accent2">
                    <a:lumMod val="75000"/>
                  </a:schemeClr>
                </a:solidFill>
                <a:latin typeface="Calibri" pitchFamily="34" charset="0"/>
              </a:rPr>
            </a:br>
            <a:r>
              <a:rPr lang="en-GB" sz="1800" b="1" dirty="0" smtClean="0">
                <a:solidFill>
                  <a:schemeClr val="accent2">
                    <a:lumMod val="75000"/>
                  </a:schemeClr>
                </a:solidFill>
                <a:latin typeface="Calibri" pitchFamily="34" charset="0"/>
              </a:rPr>
              <a:t>             to </a:t>
            </a:r>
            <a:r>
              <a:rPr lang="en-GB" sz="1800" b="1" dirty="0" smtClean="0">
                <a:solidFill>
                  <a:schemeClr val="accent2">
                    <a:lumMod val="75000"/>
                  </a:schemeClr>
                </a:solidFill>
                <a:latin typeface="Calibri" pitchFamily="34" charset="0"/>
              </a:rPr>
              <a:t>oneM2M and resolve critical potential </a:t>
            </a:r>
            <a:r>
              <a:rPr lang="en-GB" sz="1800" b="1" dirty="0" smtClean="0">
                <a:solidFill>
                  <a:schemeClr val="accent2">
                    <a:lumMod val="75000"/>
                  </a:schemeClr>
                </a:solidFill>
                <a:latin typeface="Calibri" pitchFamily="34" charset="0"/>
              </a:rPr>
              <a:t>gaps</a:t>
            </a:r>
          </a:p>
          <a:p>
            <a:pPr lvl="1" eaLnBrk="1" hangingPunct="1"/>
            <a:r>
              <a:rPr lang="en-GB" sz="2000" dirty="0" smtClean="0">
                <a:latin typeface="Calibri" pitchFamily="34" charset="0"/>
              </a:rPr>
              <a:t>Technical Specification (TS</a:t>
            </a:r>
            <a:r>
              <a:rPr lang="en-GB" sz="2000" dirty="0" smtClean="0">
                <a:latin typeface="Calibri" pitchFamily="34" charset="0"/>
              </a:rPr>
              <a:t>): </a:t>
            </a:r>
            <a:r>
              <a:rPr lang="en-GB" sz="2000" b="1" dirty="0" smtClean="0">
                <a:solidFill>
                  <a:schemeClr val="accent2">
                    <a:lumMod val="75000"/>
                  </a:schemeClr>
                </a:solidFill>
                <a:latin typeface="Calibri" pitchFamily="34" charset="0"/>
              </a:rPr>
              <a:t>M2M Architecture</a:t>
            </a:r>
            <a:endParaRPr lang="en-US" sz="2000" dirty="0" smtClean="0"/>
          </a:p>
        </p:txBody>
      </p:sp>
      <p:sp>
        <p:nvSpPr>
          <p:cNvPr id="4100" name="Slide Number Placeholder 5"/>
          <p:cNvSpPr>
            <a:spLocks noGrp="1"/>
          </p:cNvSpPr>
          <p:nvPr>
            <p:ph type="sldNum" sz="quarter" idx="10"/>
          </p:nvPr>
        </p:nvSpPr>
        <p:spPr bwMode="auto">
          <a:xfrm>
            <a:off x="457200" y="6248400"/>
            <a:ext cx="8229600" cy="609600"/>
          </a:xfrm>
          <a:ln>
            <a:miter lim="800000"/>
            <a:headEnd/>
            <a:tailEnd/>
          </a:ln>
        </p:spPr>
        <p:txBody>
          <a:bodyPr wrap="square" numCol="1" anchorCtr="0" compatLnSpc="1">
            <a:prstTxWarp prst="textNoShape">
              <a:avLst/>
            </a:prstTxWarp>
          </a:bodyPr>
          <a:lstStyle/>
          <a:p>
            <a:pPr algn="l" fontAlgn="base">
              <a:spcBef>
                <a:spcPct val="0"/>
              </a:spcBef>
              <a:spcAft>
                <a:spcPct val="0"/>
              </a:spcAft>
              <a:defRPr/>
            </a:pPr>
            <a:r>
              <a:rPr lang="en-GB" dirty="0" smtClean="0">
                <a:latin typeface="Myriad pro"/>
              </a:rPr>
              <a:t>© 2013 oneM2M Partners</a:t>
            </a:r>
          </a:p>
          <a:p>
            <a:pPr algn="ctr" fontAlgn="base">
              <a:spcBef>
                <a:spcPct val="0"/>
              </a:spcBef>
              <a:spcAft>
                <a:spcPct val="0"/>
              </a:spcAft>
              <a:defRPr/>
            </a:pPr>
            <a:r>
              <a:rPr lang="en-GB" dirty="0" smtClean="0">
                <a:latin typeface="Myriad pro"/>
              </a:rPr>
              <a:t>oneM2M-TP-2013-0119-Work Programme - </a:t>
            </a:r>
            <a:r>
              <a:rPr lang="en-GB" dirty="0" smtClean="0">
                <a:latin typeface="Myriad pro"/>
              </a:rPr>
              <a:t>Considerations.pptx</a:t>
            </a:r>
            <a:endParaRPr lang="en-GB" dirty="0" smtClean="0">
              <a:latin typeface="Myriad pro"/>
            </a:endParaRPr>
          </a:p>
          <a:p>
            <a:pPr fontAlgn="base">
              <a:spcBef>
                <a:spcPct val="0"/>
              </a:spcBef>
              <a:spcAft>
                <a:spcPct val="0"/>
              </a:spcAft>
              <a:defRPr/>
            </a:pPr>
            <a:fld id="{2C7EEE48-CD16-43EB-85D2-2C04E0399065}" type="slidenum">
              <a:rPr lang="en-US" smtClean="0">
                <a:solidFill>
                  <a:srgbClr val="898989"/>
                </a:solidFill>
                <a:latin typeface="Myriad pro"/>
              </a:rPr>
              <a:pPr fontAlgn="base">
                <a:spcBef>
                  <a:spcPct val="0"/>
                </a:spcBef>
                <a:spcAft>
                  <a:spcPct val="0"/>
                </a:spcAft>
                <a:defRPr/>
              </a:pPr>
              <a:t>4</a:t>
            </a:fld>
            <a:endParaRPr lang="en-US" dirty="0" smtClean="0">
              <a:solidFill>
                <a:srgbClr val="898989"/>
              </a:solidFill>
              <a:latin typeface="Myriad pro"/>
            </a:endParaRPr>
          </a:p>
        </p:txBody>
      </p:sp>
      <p:sp>
        <p:nvSpPr>
          <p:cNvPr id="5" name="Textfeld 4"/>
          <p:cNvSpPr txBox="1"/>
          <p:nvPr/>
        </p:nvSpPr>
        <p:spPr>
          <a:xfrm>
            <a:off x="6629400" y="5867400"/>
            <a:ext cx="2057400" cy="369332"/>
          </a:xfrm>
          <a:prstGeom prst="rect">
            <a:avLst/>
          </a:prstGeom>
          <a:noFill/>
        </p:spPr>
        <p:txBody>
          <a:bodyPr wrap="square" rtlCol="0">
            <a:spAutoFit/>
          </a:bodyPr>
          <a:lstStyle/>
          <a:p>
            <a:r>
              <a:rPr lang="en-GB" dirty="0" smtClean="0"/>
              <a:t>continue next page</a:t>
            </a:r>
            <a:endParaRPr lang="en-GB"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bwMode="auto">
          <a:xfrm>
            <a:off x="457200" y="457200"/>
            <a:ext cx="8229600" cy="11430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dirty="0" smtClean="0"/>
              <a:t>2</a:t>
            </a:r>
            <a:r>
              <a:rPr lang="en-US" baseline="30000" dirty="0" smtClean="0"/>
              <a:t>nd </a:t>
            </a:r>
            <a:r>
              <a:rPr lang="en-US" dirty="0" smtClean="0"/>
              <a:t>Step to Work Programme</a:t>
            </a:r>
            <a:endParaRPr lang="en-US" dirty="0" smtClean="0"/>
          </a:p>
        </p:txBody>
      </p:sp>
      <p:sp>
        <p:nvSpPr>
          <p:cNvPr id="4099" name="Content Placeholder 2"/>
          <p:cNvSpPr>
            <a:spLocks noGrp="1"/>
          </p:cNvSpPr>
          <p:nvPr>
            <p:ph idx="1"/>
          </p:nvPr>
        </p:nvSpPr>
        <p:spPr bwMode="auto">
          <a:noFill/>
          <a:ln>
            <a:miter lim="800000"/>
            <a:headEnd/>
            <a:tailEnd/>
          </a:ln>
        </p:spPr>
        <p:txBody>
          <a:bodyPr vert="horz" wrap="square" lIns="91440" tIns="45720" rIns="91440" bIns="45720" numCol="1" anchor="t" anchorCtr="0" compatLnSpc="1">
            <a:prstTxWarp prst="textNoShape">
              <a:avLst/>
            </a:prstTxWarp>
          </a:bodyPr>
          <a:lstStyle/>
          <a:p>
            <a:pPr marL="3175" indent="11113" eaLnBrk="1" hangingPunct="1">
              <a:buNone/>
            </a:pPr>
            <a:r>
              <a:rPr lang="en-GB" sz="1800" dirty="0" smtClean="0">
                <a:latin typeface="Calibri" pitchFamily="34" charset="0"/>
                <a:cs typeface="Arial" pitchFamily="34" charset="0"/>
              </a:rPr>
              <a:t>continue from previous page</a:t>
            </a:r>
          </a:p>
          <a:p>
            <a:pPr eaLnBrk="1" hangingPunct="1"/>
            <a:r>
              <a:rPr lang="en-GB" sz="2400" dirty="0" smtClean="0">
                <a:latin typeface="Calibri" pitchFamily="34" charset="0"/>
              </a:rPr>
              <a:t>WI 3 – </a:t>
            </a:r>
            <a:r>
              <a:rPr lang="en-US" sz="2400" dirty="0" smtClean="0">
                <a:latin typeface="Calibri" pitchFamily="34" charset="0"/>
              </a:rPr>
              <a:t>Vocabulary, Roles and Focus Areas for </a:t>
            </a:r>
            <a:r>
              <a:rPr lang="en-US" sz="2400" dirty="0" smtClean="0">
                <a:latin typeface="Calibri" pitchFamily="34" charset="0"/>
              </a:rPr>
              <a:t>oneM2M</a:t>
            </a:r>
            <a:br>
              <a:rPr lang="en-US" sz="2400" dirty="0" smtClean="0">
                <a:latin typeface="Calibri" pitchFamily="34" charset="0"/>
              </a:rPr>
            </a:br>
            <a:r>
              <a:rPr lang="en-US" sz="2400" dirty="0" smtClean="0">
                <a:latin typeface="Calibri" pitchFamily="34" charset="0"/>
              </a:rPr>
              <a:t>             </a:t>
            </a:r>
            <a:r>
              <a:rPr lang="en-US" sz="2400" dirty="0" smtClean="0">
                <a:latin typeface="Calibri" pitchFamily="34" charset="0"/>
              </a:rPr>
              <a:t>Technical Work </a:t>
            </a:r>
            <a:endParaRPr lang="en-GB" sz="2400" dirty="0" smtClean="0">
              <a:latin typeface="Calibri" pitchFamily="34" charset="0"/>
            </a:endParaRPr>
          </a:p>
          <a:p>
            <a:pPr lvl="1" eaLnBrk="1" hangingPunct="1"/>
            <a:r>
              <a:rPr lang="en-GB" sz="2000" dirty="0" smtClean="0">
                <a:latin typeface="Calibri" pitchFamily="34" charset="0"/>
              </a:rPr>
              <a:t>Technical Report (TR): </a:t>
            </a:r>
            <a:r>
              <a:rPr lang="en-US" sz="2000" b="1" dirty="0" smtClean="0">
                <a:solidFill>
                  <a:schemeClr val="accent2">
                    <a:lumMod val="75000"/>
                  </a:schemeClr>
                </a:solidFill>
                <a:latin typeface="Calibri" pitchFamily="34" charset="0"/>
              </a:rPr>
              <a:t>Definition and Acronyms</a:t>
            </a:r>
            <a:endParaRPr lang="en-GB" sz="2000" b="1" dirty="0" smtClean="0">
              <a:solidFill>
                <a:schemeClr val="accent2">
                  <a:lumMod val="75000"/>
                </a:schemeClr>
              </a:solidFill>
              <a:latin typeface="Calibri" pitchFamily="34" charset="0"/>
            </a:endParaRPr>
          </a:p>
          <a:p>
            <a:pPr lvl="1" eaLnBrk="1" hangingPunct="1"/>
            <a:r>
              <a:rPr lang="en-GB" sz="2000" dirty="0" smtClean="0">
                <a:latin typeface="Calibri" pitchFamily="34" charset="0"/>
              </a:rPr>
              <a:t>Technical </a:t>
            </a:r>
            <a:r>
              <a:rPr lang="en-GB" sz="2000" dirty="0" smtClean="0">
                <a:latin typeface="Calibri" pitchFamily="34" charset="0"/>
              </a:rPr>
              <a:t>Specification (TS): </a:t>
            </a:r>
            <a:r>
              <a:rPr lang="en-US" sz="2000" b="1" dirty="0" smtClean="0">
                <a:solidFill>
                  <a:schemeClr val="accent2">
                    <a:lumMod val="75000"/>
                  </a:schemeClr>
                </a:solidFill>
                <a:latin typeface="Calibri" pitchFamily="34" charset="0"/>
              </a:rPr>
              <a:t>Roles and Focus Areas</a:t>
            </a:r>
            <a:endParaRPr lang="en-GB" sz="2000" b="1" dirty="0" smtClean="0">
              <a:solidFill>
                <a:schemeClr val="accent2">
                  <a:lumMod val="75000"/>
                </a:schemeClr>
              </a:solidFill>
              <a:latin typeface="Calibri" pitchFamily="34" charset="0"/>
            </a:endParaRPr>
          </a:p>
        </p:txBody>
      </p:sp>
      <p:sp>
        <p:nvSpPr>
          <p:cNvPr id="4100" name="Slide Number Placeholder 5"/>
          <p:cNvSpPr>
            <a:spLocks noGrp="1"/>
          </p:cNvSpPr>
          <p:nvPr>
            <p:ph type="sldNum" sz="quarter" idx="10"/>
          </p:nvPr>
        </p:nvSpPr>
        <p:spPr bwMode="auto">
          <a:xfrm>
            <a:off x="457200" y="6248400"/>
            <a:ext cx="8229600" cy="609600"/>
          </a:xfrm>
          <a:ln>
            <a:miter lim="800000"/>
            <a:headEnd/>
            <a:tailEnd/>
          </a:ln>
        </p:spPr>
        <p:txBody>
          <a:bodyPr wrap="square" numCol="1" anchorCtr="0" compatLnSpc="1">
            <a:prstTxWarp prst="textNoShape">
              <a:avLst/>
            </a:prstTxWarp>
          </a:bodyPr>
          <a:lstStyle/>
          <a:p>
            <a:pPr algn="l" fontAlgn="base">
              <a:spcBef>
                <a:spcPct val="0"/>
              </a:spcBef>
              <a:spcAft>
                <a:spcPct val="0"/>
              </a:spcAft>
              <a:defRPr/>
            </a:pPr>
            <a:r>
              <a:rPr lang="en-GB" dirty="0" smtClean="0">
                <a:latin typeface="Myriad pro"/>
              </a:rPr>
              <a:t>© 2013 oneM2M Partners</a:t>
            </a:r>
          </a:p>
          <a:p>
            <a:pPr algn="ctr" fontAlgn="base">
              <a:spcBef>
                <a:spcPct val="0"/>
              </a:spcBef>
              <a:spcAft>
                <a:spcPct val="0"/>
              </a:spcAft>
              <a:defRPr/>
            </a:pPr>
            <a:r>
              <a:rPr lang="en-GB" dirty="0" smtClean="0">
                <a:latin typeface="Myriad pro"/>
              </a:rPr>
              <a:t>oneM2M-TP-2013-0119-Work Programme - </a:t>
            </a:r>
            <a:r>
              <a:rPr lang="en-GB" dirty="0" smtClean="0">
                <a:latin typeface="Myriad pro"/>
              </a:rPr>
              <a:t>Considerations.pptx</a:t>
            </a:r>
            <a:endParaRPr lang="en-GB" dirty="0" smtClean="0">
              <a:latin typeface="Myriad pro"/>
            </a:endParaRPr>
          </a:p>
          <a:p>
            <a:pPr fontAlgn="base">
              <a:spcBef>
                <a:spcPct val="0"/>
              </a:spcBef>
              <a:spcAft>
                <a:spcPct val="0"/>
              </a:spcAft>
              <a:defRPr/>
            </a:pPr>
            <a:fld id="{2C7EEE48-CD16-43EB-85D2-2C04E0399065}" type="slidenum">
              <a:rPr lang="en-US" smtClean="0">
                <a:solidFill>
                  <a:srgbClr val="898989"/>
                </a:solidFill>
                <a:latin typeface="Myriad pro"/>
              </a:rPr>
              <a:pPr fontAlgn="base">
                <a:spcBef>
                  <a:spcPct val="0"/>
                </a:spcBef>
                <a:spcAft>
                  <a:spcPct val="0"/>
                </a:spcAft>
                <a:defRPr/>
              </a:pPr>
              <a:t>5</a:t>
            </a:fld>
            <a:endParaRPr lang="en-US" dirty="0" smtClean="0">
              <a:solidFill>
                <a:srgbClr val="898989"/>
              </a:solidFill>
              <a:latin typeface="Myriad pro"/>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bwMode="auto">
          <a:xfrm>
            <a:off x="457200" y="457200"/>
            <a:ext cx="8229600" cy="11430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de-DE" dirty="0" smtClean="0"/>
              <a:t>Work Item </a:t>
            </a:r>
            <a:r>
              <a:rPr lang="de-DE" dirty="0" err="1" smtClean="0"/>
              <a:t>Overview</a:t>
            </a:r>
            <a:endParaRPr lang="en-US" dirty="0" smtClean="0"/>
          </a:p>
        </p:txBody>
      </p:sp>
      <p:sp>
        <p:nvSpPr>
          <p:cNvPr id="4100" name="Slide Number Placeholder 5"/>
          <p:cNvSpPr>
            <a:spLocks noGrp="1"/>
          </p:cNvSpPr>
          <p:nvPr>
            <p:ph type="sldNum" sz="quarter" idx="10"/>
          </p:nvPr>
        </p:nvSpPr>
        <p:spPr bwMode="auto">
          <a:xfrm>
            <a:off x="457200" y="6248400"/>
            <a:ext cx="8229600" cy="609600"/>
          </a:xfrm>
          <a:ln>
            <a:miter lim="800000"/>
            <a:headEnd/>
            <a:tailEnd/>
          </a:ln>
        </p:spPr>
        <p:txBody>
          <a:bodyPr wrap="square" numCol="1" anchorCtr="0" compatLnSpc="1">
            <a:prstTxWarp prst="textNoShape">
              <a:avLst/>
            </a:prstTxWarp>
          </a:bodyPr>
          <a:lstStyle/>
          <a:p>
            <a:pPr algn="l" fontAlgn="base">
              <a:spcBef>
                <a:spcPct val="0"/>
              </a:spcBef>
              <a:spcAft>
                <a:spcPct val="0"/>
              </a:spcAft>
              <a:defRPr/>
            </a:pPr>
            <a:r>
              <a:rPr lang="en-GB" dirty="0" smtClean="0">
                <a:latin typeface="Myriad pro"/>
              </a:rPr>
              <a:t>© 2013 oneM2M Partners</a:t>
            </a:r>
          </a:p>
          <a:p>
            <a:pPr algn="ctr" fontAlgn="base">
              <a:spcBef>
                <a:spcPct val="0"/>
              </a:spcBef>
              <a:spcAft>
                <a:spcPct val="0"/>
              </a:spcAft>
              <a:defRPr/>
            </a:pPr>
            <a:r>
              <a:rPr lang="en-GB" dirty="0" smtClean="0">
                <a:latin typeface="Myriad pro"/>
              </a:rPr>
              <a:t>oneM2M-TP-2013-0119-Work Programme - </a:t>
            </a:r>
            <a:r>
              <a:rPr lang="en-GB" dirty="0" smtClean="0">
                <a:latin typeface="Myriad pro"/>
              </a:rPr>
              <a:t>Considerations.pptx</a:t>
            </a:r>
            <a:endParaRPr lang="en-GB" dirty="0" smtClean="0">
              <a:latin typeface="Myriad pro"/>
            </a:endParaRPr>
          </a:p>
          <a:p>
            <a:pPr fontAlgn="base">
              <a:spcBef>
                <a:spcPct val="0"/>
              </a:spcBef>
              <a:spcAft>
                <a:spcPct val="0"/>
              </a:spcAft>
              <a:defRPr/>
            </a:pPr>
            <a:fld id="{2C7EEE48-CD16-43EB-85D2-2C04E0399065}" type="slidenum">
              <a:rPr lang="en-US" smtClean="0">
                <a:solidFill>
                  <a:srgbClr val="898989"/>
                </a:solidFill>
                <a:latin typeface="Myriad pro"/>
              </a:rPr>
              <a:pPr fontAlgn="base">
                <a:spcBef>
                  <a:spcPct val="0"/>
                </a:spcBef>
                <a:spcAft>
                  <a:spcPct val="0"/>
                </a:spcAft>
                <a:defRPr/>
              </a:pPr>
              <a:t>6</a:t>
            </a:fld>
            <a:endParaRPr lang="en-US" dirty="0" smtClean="0">
              <a:solidFill>
                <a:srgbClr val="898989"/>
              </a:solidFill>
              <a:latin typeface="Myriad pro"/>
            </a:endParaRPr>
          </a:p>
        </p:txBody>
      </p:sp>
      <p:graphicFrame>
        <p:nvGraphicFramePr>
          <p:cNvPr id="6" name="Tabelle 5"/>
          <p:cNvGraphicFramePr>
            <a:graphicFrameLocks noGrp="1"/>
          </p:cNvGraphicFramePr>
          <p:nvPr/>
        </p:nvGraphicFramePr>
        <p:xfrm>
          <a:off x="406399" y="1398870"/>
          <a:ext cx="8496300" cy="4453780"/>
        </p:xfrm>
        <a:graphic>
          <a:graphicData uri="http://schemas.openxmlformats.org/drawingml/2006/table">
            <a:tbl>
              <a:tblPr/>
              <a:tblGrid>
                <a:gridCol w="693339"/>
                <a:gridCol w="231113"/>
                <a:gridCol w="3385810"/>
                <a:gridCol w="531560"/>
                <a:gridCol w="531560"/>
                <a:gridCol w="531560"/>
                <a:gridCol w="2591358"/>
              </a:tblGrid>
              <a:tr h="182883">
                <a:tc>
                  <a:txBody>
                    <a:bodyPr/>
                    <a:lstStyle/>
                    <a:p>
                      <a:pPr algn="l" fontAlgn="t"/>
                      <a:endParaRPr lang="en-US" sz="700" b="0" i="0" u="none" strike="noStrike">
                        <a:solidFill>
                          <a:srgbClr val="000000"/>
                        </a:solidFill>
                        <a:latin typeface="Arial"/>
                      </a:endParaRPr>
                    </a:p>
                  </a:txBody>
                  <a:tcPr marL="6220" marR="6220" marT="622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t"/>
                      <a:endParaRPr lang="en-US" sz="700" b="0" i="0" u="none" strike="noStrike">
                        <a:solidFill>
                          <a:srgbClr val="000000"/>
                        </a:solidFill>
                        <a:latin typeface="Arial"/>
                      </a:endParaRPr>
                    </a:p>
                  </a:txBody>
                  <a:tcPr marL="6220" marR="6220" marT="622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t"/>
                      <a:r>
                        <a:rPr lang="en-US" sz="700" b="0" i="0" u="none" strike="noStrike">
                          <a:solidFill>
                            <a:srgbClr val="000000"/>
                          </a:solidFill>
                          <a:latin typeface="Arial"/>
                        </a:rPr>
                        <a:t>Status: 2013-02-18</a:t>
                      </a:r>
                    </a:p>
                  </a:txBody>
                  <a:tcPr marL="6220" marR="6220" marT="622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t"/>
                      <a:endParaRPr lang="en-US" sz="700" b="0" i="0" u="none" strike="noStrike">
                        <a:solidFill>
                          <a:srgbClr val="000000"/>
                        </a:solidFill>
                        <a:latin typeface="Arial"/>
                      </a:endParaRPr>
                    </a:p>
                  </a:txBody>
                  <a:tcPr marL="6220" marR="6220" marT="622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t"/>
                      <a:endParaRPr lang="en-US" sz="700" b="0" i="0" u="none" strike="noStrike">
                        <a:solidFill>
                          <a:srgbClr val="000000"/>
                        </a:solidFill>
                        <a:latin typeface="Arial"/>
                      </a:endParaRPr>
                    </a:p>
                  </a:txBody>
                  <a:tcPr marL="6220" marR="6220" marT="622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t"/>
                      <a:endParaRPr lang="en-US" sz="700" b="0" i="0" u="none" strike="noStrike">
                        <a:solidFill>
                          <a:srgbClr val="000000"/>
                        </a:solidFill>
                        <a:latin typeface="Arial"/>
                      </a:endParaRPr>
                    </a:p>
                  </a:txBody>
                  <a:tcPr marL="6220" marR="6220" marT="622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t"/>
                      <a:endParaRPr lang="en-US" sz="700" b="0" i="0" u="none" strike="noStrike">
                        <a:solidFill>
                          <a:srgbClr val="000000"/>
                        </a:solidFill>
                        <a:latin typeface="Arial"/>
                      </a:endParaRPr>
                    </a:p>
                  </a:txBody>
                  <a:tcPr marL="6220" marR="6220" marT="6220" marB="0">
                    <a:lnL>
                      <a:noFill/>
                    </a:lnL>
                    <a:lnR>
                      <a:noFill/>
                    </a:lnR>
                    <a:lnT>
                      <a:noFill/>
                    </a:lnT>
                    <a:lnB w="12700" cap="flat" cmpd="sng" algn="ctr">
                      <a:solidFill>
                        <a:srgbClr val="000000"/>
                      </a:solidFill>
                      <a:prstDash val="solid"/>
                      <a:round/>
                      <a:headEnd type="none" w="med" len="med"/>
                      <a:tailEnd type="none" w="med" len="med"/>
                    </a:lnB>
                  </a:tcPr>
                </a:tc>
              </a:tr>
              <a:tr h="297847">
                <a:tc>
                  <a:txBody>
                    <a:bodyPr/>
                    <a:lstStyle/>
                    <a:p>
                      <a:pPr algn="l" fontAlgn="t"/>
                      <a:r>
                        <a:rPr lang="en-US" sz="700" b="0" i="0" u="none" strike="noStrike">
                          <a:solidFill>
                            <a:srgbClr val="000000"/>
                          </a:solidFill>
                          <a:latin typeface="Arial"/>
                        </a:rPr>
                        <a:t> </a:t>
                      </a:r>
                    </a:p>
                  </a:txBody>
                  <a:tcPr marL="6220" marR="6220" marT="622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solidFill>
                            <a:srgbClr val="000000"/>
                          </a:solidFill>
                          <a:latin typeface="Arial"/>
                        </a:rPr>
                        <a:t> </a:t>
                      </a:r>
                    </a:p>
                  </a:txBody>
                  <a:tcPr marL="6220" marR="6220" marT="6220" marB="0">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solidFill>
                            <a:srgbClr val="000000"/>
                          </a:solidFill>
                          <a:latin typeface="Arial"/>
                        </a:rPr>
                        <a:t> </a:t>
                      </a:r>
                    </a:p>
                  </a:txBody>
                  <a:tcPr marL="6220" marR="6220" marT="6220" marB="0">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solidFill>
                            <a:srgbClr val="000000"/>
                          </a:solidFill>
                          <a:latin typeface="Arial"/>
                        </a:rPr>
                        <a:t>Start Date</a:t>
                      </a:r>
                    </a:p>
                  </a:txBody>
                  <a:tcPr marL="6220" marR="6220" marT="6220" marB="0">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solidFill>
                            <a:srgbClr val="000000"/>
                          </a:solidFill>
                          <a:latin typeface="Arial"/>
                        </a:rPr>
                        <a:t>Approval Date</a:t>
                      </a:r>
                    </a:p>
                  </a:txBody>
                  <a:tcPr marL="6220" marR="6220" marT="6220" marB="0">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solidFill>
                            <a:srgbClr val="000000"/>
                          </a:solidFill>
                          <a:latin typeface="Arial"/>
                        </a:rPr>
                        <a:t>Change Control Start</a:t>
                      </a:r>
                    </a:p>
                  </a:txBody>
                  <a:tcPr marL="6220" marR="6220" marT="6220" marB="0">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solidFill>
                            <a:srgbClr val="000000"/>
                          </a:solidFill>
                          <a:latin typeface="Arial"/>
                        </a:rPr>
                        <a:t>Freeze Date</a:t>
                      </a:r>
                    </a:p>
                  </a:txBody>
                  <a:tcPr marL="6220" marR="6220" marT="622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2883">
                <a:tc>
                  <a:txBody>
                    <a:bodyPr/>
                    <a:lstStyle/>
                    <a:p>
                      <a:pPr algn="l" fontAlgn="t"/>
                      <a:r>
                        <a:rPr lang="en-US" sz="700" b="0" i="0" u="none" strike="noStrike">
                          <a:solidFill>
                            <a:srgbClr val="000000"/>
                          </a:solidFill>
                          <a:latin typeface="Arial"/>
                        </a:rPr>
                        <a:t>WI0001</a:t>
                      </a:r>
                    </a:p>
                  </a:txBody>
                  <a:tcPr marL="6220" marR="6220" marT="62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l" fontAlgn="t"/>
                      <a:r>
                        <a:rPr lang="en-US" sz="700" b="0" i="0" u="none" strike="noStrike">
                          <a:solidFill>
                            <a:srgbClr val="000000"/>
                          </a:solidFill>
                          <a:latin typeface="Arial"/>
                        </a:rPr>
                        <a:t> </a:t>
                      </a:r>
                    </a:p>
                  </a:txBody>
                  <a:tcPr marL="6220" marR="6220" marT="62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l" fontAlgn="t"/>
                      <a:r>
                        <a:rPr lang="en-US" sz="700" b="0" i="0" u="none" strike="noStrike">
                          <a:solidFill>
                            <a:srgbClr val="000000"/>
                          </a:solidFill>
                          <a:latin typeface="Arial"/>
                        </a:rPr>
                        <a:t>oneM2M Requirements</a:t>
                      </a:r>
                    </a:p>
                  </a:txBody>
                  <a:tcPr marL="6220" marR="6220" marT="62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l" fontAlgn="t"/>
                      <a:r>
                        <a:rPr lang="en-US" sz="700" b="0" i="0" u="none" strike="noStrike">
                          <a:solidFill>
                            <a:srgbClr val="000000"/>
                          </a:solidFill>
                          <a:latin typeface="Arial"/>
                        </a:rPr>
                        <a:t> </a:t>
                      </a:r>
                    </a:p>
                  </a:txBody>
                  <a:tcPr marL="6220" marR="6220" marT="62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l" fontAlgn="t"/>
                      <a:r>
                        <a:rPr lang="en-US" sz="700" b="0" i="0" u="none" strike="noStrike">
                          <a:solidFill>
                            <a:srgbClr val="000000"/>
                          </a:solidFill>
                          <a:latin typeface="Arial"/>
                        </a:rPr>
                        <a:t> </a:t>
                      </a:r>
                    </a:p>
                  </a:txBody>
                  <a:tcPr marL="6220" marR="6220" marT="62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l" fontAlgn="t"/>
                      <a:r>
                        <a:rPr lang="en-US" sz="700" b="0" i="0" u="none" strike="noStrike">
                          <a:solidFill>
                            <a:srgbClr val="000000"/>
                          </a:solidFill>
                          <a:latin typeface="Arial"/>
                        </a:rPr>
                        <a:t> </a:t>
                      </a:r>
                    </a:p>
                  </a:txBody>
                  <a:tcPr marL="6220" marR="6220" marT="62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l" fontAlgn="t"/>
                      <a:r>
                        <a:rPr lang="en-US" sz="700" b="0" i="0" u="none" strike="noStrike">
                          <a:solidFill>
                            <a:srgbClr val="000000"/>
                          </a:solidFill>
                          <a:latin typeface="Arial"/>
                        </a:rPr>
                        <a:t> </a:t>
                      </a:r>
                    </a:p>
                  </a:txBody>
                  <a:tcPr marL="6220" marR="6220" marT="62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r>
              <a:tr h="182883">
                <a:tc>
                  <a:txBody>
                    <a:bodyPr/>
                    <a:lstStyle/>
                    <a:p>
                      <a:pPr algn="l" fontAlgn="t"/>
                      <a:r>
                        <a:rPr lang="en-US" sz="700" b="0" i="0" u="none" strike="noStrike">
                          <a:solidFill>
                            <a:srgbClr val="000000"/>
                          </a:solidFill>
                          <a:latin typeface="Arial"/>
                        </a:rPr>
                        <a:t> </a:t>
                      </a:r>
                    </a:p>
                  </a:txBody>
                  <a:tcPr marL="6220" marR="6220" marT="62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solidFill>
                            <a:srgbClr val="000000"/>
                          </a:solidFill>
                          <a:latin typeface="Arial"/>
                        </a:rPr>
                        <a:t>TR</a:t>
                      </a:r>
                    </a:p>
                  </a:txBody>
                  <a:tcPr marL="6220" marR="6220" marT="62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solidFill>
                            <a:srgbClr val="000000"/>
                          </a:solidFill>
                          <a:latin typeface="Arial"/>
                        </a:rPr>
                        <a:t>oneM2M use case collection</a:t>
                      </a:r>
                    </a:p>
                  </a:txBody>
                  <a:tcPr marL="6220" marR="6220" marT="62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solidFill>
                            <a:srgbClr val="000000"/>
                          </a:solidFill>
                          <a:latin typeface="Arial"/>
                        </a:rPr>
                        <a:t>TP#1</a:t>
                      </a:r>
                    </a:p>
                  </a:txBody>
                  <a:tcPr marL="6220" marR="6220" marT="62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solidFill>
                            <a:srgbClr val="000000"/>
                          </a:solidFill>
                          <a:latin typeface="Arial"/>
                        </a:rPr>
                        <a:t>TP#2</a:t>
                      </a:r>
                    </a:p>
                  </a:txBody>
                  <a:tcPr marL="6220" marR="6220" marT="62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solidFill>
                            <a:srgbClr val="000000"/>
                          </a:solidFill>
                          <a:latin typeface="Arial"/>
                        </a:rPr>
                        <a:t> </a:t>
                      </a:r>
                    </a:p>
                  </a:txBody>
                  <a:tcPr marL="6220" marR="6220" marT="62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solidFill>
                            <a:srgbClr val="000000"/>
                          </a:solidFill>
                          <a:latin typeface="Arial"/>
                        </a:rPr>
                        <a:t>TP#3</a:t>
                      </a:r>
                    </a:p>
                  </a:txBody>
                  <a:tcPr marL="6220" marR="6220" marT="62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2883">
                <a:tc>
                  <a:txBody>
                    <a:bodyPr/>
                    <a:lstStyle/>
                    <a:p>
                      <a:pPr algn="l" fontAlgn="t"/>
                      <a:r>
                        <a:rPr lang="en-US" sz="700" b="0" i="0" u="none" strike="noStrike">
                          <a:solidFill>
                            <a:srgbClr val="000000"/>
                          </a:solidFill>
                          <a:latin typeface="Arial"/>
                        </a:rPr>
                        <a:t> </a:t>
                      </a:r>
                    </a:p>
                  </a:txBody>
                  <a:tcPr marL="6220" marR="6220" marT="62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solidFill>
                            <a:srgbClr val="000000"/>
                          </a:solidFill>
                          <a:latin typeface="Arial"/>
                        </a:rPr>
                        <a:t>TR</a:t>
                      </a:r>
                    </a:p>
                  </a:txBody>
                  <a:tcPr marL="6220" marR="6220" marT="62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solidFill>
                            <a:srgbClr val="000000"/>
                          </a:solidFill>
                          <a:latin typeface="Arial"/>
                        </a:rPr>
                        <a:t>Benefits of oneM2M technology</a:t>
                      </a:r>
                    </a:p>
                  </a:txBody>
                  <a:tcPr marL="6220" marR="6220" marT="62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solidFill>
                            <a:srgbClr val="000000"/>
                          </a:solidFill>
                          <a:latin typeface="Arial"/>
                        </a:rPr>
                        <a:t>TP#1</a:t>
                      </a:r>
                    </a:p>
                  </a:txBody>
                  <a:tcPr marL="6220" marR="6220" marT="62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solidFill>
                            <a:srgbClr val="000000"/>
                          </a:solidFill>
                          <a:latin typeface="Arial"/>
                        </a:rPr>
                        <a:t>TP#2</a:t>
                      </a:r>
                    </a:p>
                  </a:txBody>
                  <a:tcPr marL="6220" marR="6220" marT="62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solidFill>
                            <a:srgbClr val="000000"/>
                          </a:solidFill>
                          <a:latin typeface="Arial"/>
                        </a:rPr>
                        <a:t> </a:t>
                      </a:r>
                    </a:p>
                  </a:txBody>
                  <a:tcPr marL="6220" marR="6220" marT="62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solidFill>
                            <a:srgbClr val="000000"/>
                          </a:solidFill>
                          <a:latin typeface="Arial"/>
                        </a:rPr>
                        <a:t>TP#4</a:t>
                      </a:r>
                    </a:p>
                  </a:txBody>
                  <a:tcPr marL="6220" marR="6220" marT="62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2883">
                <a:tc>
                  <a:txBody>
                    <a:bodyPr/>
                    <a:lstStyle/>
                    <a:p>
                      <a:pPr algn="l" fontAlgn="t"/>
                      <a:r>
                        <a:rPr lang="en-US" sz="700" b="0" i="0" u="none" strike="noStrike">
                          <a:solidFill>
                            <a:srgbClr val="000000"/>
                          </a:solidFill>
                          <a:latin typeface="Arial"/>
                        </a:rPr>
                        <a:t> </a:t>
                      </a:r>
                    </a:p>
                  </a:txBody>
                  <a:tcPr marL="6220" marR="6220" marT="62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solidFill>
                            <a:srgbClr val="000000"/>
                          </a:solidFill>
                          <a:latin typeface="Arial"/>
                        </a:rPr>
                        <a:t>TS</a:t>
                      </a:r>
                    </a:p>
                  </a:txBody>
                  <a:tcPr marL="6220" marR="6220" marT="62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solidFill>
                            <a:srgbClr val="000000"/>
                          </a:solidFill>
                          <a:latin typeface="Arial"/>
                        </a:rPr>
                        <a:t>M2M Requirements </a:t>
                      </a:r>
                    </a:p>
                  </a:txBody>
                  <a:tcPr marL="6220" marR="6220" marT="62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solidFill>
                            <a:srgbClr val="000000"/>
                          </a:solidFill>
                          <a:latin typeface="Arial"/>
                        </a:rPr>
                        <a:t>TP#2</a:t>
                      </a:r>
                    </a:p>
                  </a:txBody>
                  <a:tcPr marL="6220" marR="6220" marT="62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solidFill>
                            <a:srgbClr val="000000"/>
                          </a:solidFill>
                          <a:latin typeface="Arial"/>
                        </a:rPr>
                        <a:t>TP#3</a:t>
                      </a:r>
                    </a:p>
                  </a:txBody>
                  <a:tcPr marL="6220" marR="6220" marT="62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solidFill>
                            <a:srgbClr val="000000"/>
                          </a:solidFill>
                          <a:latin typeface="Arial"/>
                        </a:rPr>
                        <a:t> </a:t>
                      </a:r>
                    </a:p>
                  </a:txBody>
                  <a:tcPr marL="6220" marR="6220" marT="62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solidFill>
                            <a:srgbClr val="000000"/>
                          </a:solidFill>
                          <a:latin typeface="Arial"/>
                        </a:rPr>
                        <a:t>TP#2</a:t>
                      </a:r>
                    </a:p>
                  </a:txBody>
                  <a:tcPr marL="6220" marR="6220" marT="62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2883">
                <a:tc>
                  <a:txBody>
                    <a:bodyPr/>
                    <a:lstStyle/>
                    <a:p>
                      <a:pPr algn="l" fontAlgn="t"/>
                      <a:r>
                        <a:rPr lang="en-US" sz="700" b="0" i="0" u="none" strike="noStrike">
                          <a:solidFill>
                            <a:srgbClr val="000000"/>
                          </a:solidFill>
                          <a:latin typeface="Arial"/>
                        </a:rPr>
                        <a:t> </a:t>
                      </a:r>
                    </a:p>
                  </a:txBody>
                  <a:tcPr marL="6220" marR="6220" marT="62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solidFill>
                            <a:srgbClr val="000000"/>
                          </a:solidFill>
                          <a:latin typeface="Arial"/>
                        </a:rPr>
                        <a:t> </a:t>
                      </a:r>
                    </a:p>
                  </a:txBody>
                  <a:tcPr marL="6220" marR="6220" marT="62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solidFill>
                            <a:srgbClr val="000000"/>
                          </a:solidFill>
                          <a:latin typeface="Arial"/>
                        </a:rPr>
                        <a:t> </a:t>
                      </a:r>
                    </a:p>
                  </a:txBody>
                  <a:tcPr marL="6220" marR="6220" marT="62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solidFill>
                            <a:srgbClr val="000000"/>
                          </a:solidFill>
                          <a:latin typeface="Arial"/>
                        </a:rPr>
                        <a:t> </a:t>
                      </a:r>
                    </a:p>
                  </a:txBody>
                  <a:tcPr marL="6220" marR="6220" marT="62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solidFill>
                            <a:srgbClr val="000000"/>
                          </a:solidFill>
                          <a:latin typeface="Arial"/>
                        </a:rPr>
                        <a:t> </a:t>
                      </a:r>
                    </a:p>
                  </a:txBody>
                  <a:tcPr marL="6220" marR="6220" marT="62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solidFill>
                            <a:srgbClr val="000000"/>
                          </a:solidFill>
                          <a:latin typeface="Arial"/>
                        </a:rPr>
                        <a:t> </a:t>
                      </a:r>
                    </a:p>
                  </a:txBody>
                  <a:tcPr marL="6220" marR="6220" marT="62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solidFill>
                            <a:srgbClr val="000000"/>
                          </a:solidFill>
                          <a:latin typeface="Arial"/>
                        </a:rPr>
                        <a:t> </a:t>
                      </a:r>
                    </a:p>
                  </a:txBody>
                  <a:tcPr marL="6220" marR="6220" marT="62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2883">
                <a:tc>
                  <a:txBody>
                    <a:bodyPr/>
                    <a:lstStyle/>
                    <a:p>
                      <a:pPr algn="l" fontAlgn="t"/>
                      <a:r>
                        <a:rPr lang="en-US" sz="700" b="0" i="0" u="none" strike="noStrike">
                          <a:solidFill>
                            <a:srgbClr val="000000"/>
                          </a:solidFill>
                          <a:latin typeface="Arial"/>
                        </a:rPr>
                        <a:t> </a:t>
                      </a:r>
                    </a:p>
                  </a:txBody>
                  <a:tcPr marL="6220" marR="6220" marT="62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solidFill>
                            <a:srgbClr val="000000"/>
                          </a:solidFill>
                          <a:latin typeface="Arial"/>
                        </a:rPr>
                        <a:t> </a:t>
                      </a:r>
                    </a:p>
                  </a:txBody>
                  <a:tcPr marL="6220" marR="6220" marT="62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solidFill>
                            <a:srgbClr val="000000"/>
                          </a:solidFill>
                          <a:latin typeface="Arial"/>
                        </a:rPr>
                        <a:t> </a:t>
                      </a:r>
                    </a:p>
                  </a:txBody>
                  <a:tcPr marL="6220" marR="6220" marT="62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solidFill>
                            <a:srgbClr val="000000"/>
                          </a:solidFill>
                          <a:latin typeface="Arial"/>
                        </a:rPr>
                        <a:t> </a:t>
                      </a:r>
                    </a:p>
                  </a:txBody>
                  <a:tcPr marL="6220" marR="6220" marT="62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solidFill>
                            <a:srgbClr val="000000"/>
                          </a:solidFill>
                          <a:latin typeface="Arial"/>
                        </a:rPr>
                        <a:t> </a:t>
                      </a:r>
                    </a:p>
                  </a:txBody>
                  <a:tcPr marL="6220" marR="6220" marT="62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solidFill>
                            <a:srgbClr val="000000"/>
                          </a:solidFill>
                          <a:latin typeface="Arial"/>
                        </a:rPr>
                        <a:t> </a:t>
                      </a:r>
                    </a:p>
                  </a:txBody>
                  <a:tcPr marL="6220" marR="6220" marT="62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solidFill>
                            <a:srgbClr val="000000"/>
                          </a:solidFill>
                          <a:latin typeface="Arial"/>
                        </a:rPr>
                        <a:t> </a:t>
                      </a:r>
                    </a:p>
                  </a:txBody>
                  <a:tcPr marL="6220" marR="6220" marT="62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2883">
                <a:tc>
                  <a:txBody>
                    <a:bodyPr/>
                    <a:lstStyle/>
                    <a:p>
                      <a:pPr algn="l" fontAlgn="t"/>
                      <a:r>
                        <a:rPr lang="en-US" sz="700" b="0" i="0" u="none" strike="noStrike">
                          <a:solidFill>
                            <a:srgbClr val="000000"/>
                          </a:solidFill>
                          <a:latin typeface="Arial"/>
                        </a:rPr>
                        <a:t>WI0002</a:t>
                      </a:r>
                    </a:p>
                  </a:txBody>
                  <a:tcPr marL="6220" marR="6220" marT="62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l" fontAlgn="t"/>
                      <a:r>
                        <a:rPr lang="en-US" sz="700" b="0" i="0" u="none" strike="noStrike">
                          <a:solidFill>
                            <a:srgbClr val="000000"/>
                          </a:solidFill>
                          <a:latin typeface="Arial"/>
                        </a:rPr>
                        <a:t> </a:t>
                      </a:r>
                    </a:p>
                  </a:txBody>
                  <a:tcPr marL="6220" marR="6220" marT="62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l" fontAlgn="t"/>
                      <a:r>
                        <a:rPr lang="en-US" sz="700" b="0" i="0" u="none" strike="noStrike">
                          <a:solidFill>
                            <a:srgbClr val="000000"/>
                          </a:solidFill>
                          <a:latin typeface="Arial"/>
                        </a:rPr>
                        <a:t>oneM2M Architecture</a:t>
                      </a:r>
                    </a:p>
                  </a:txBody>
                  <a:tcPr marL="6220" marR="6220" marT="62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l" fontAlgn="t"/>
                      <a:r>
                        <a:rPr lang="en-US" sz="700" b="0" i="0" u="none" strike="noStrike">
                          <a:solidFill>
                            <a:srgbClr val="000000"/>
                          </a:solidFill>
                          <a:latin typeface="Arial"/>
                        </a:rPr>
                        <a:t> </a:t>
                      </a:r>
                    </a:p>
                  </a:txBody>
                  <a:tcPr marL="6220" marR="6220" marT="62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l" fontAlgn="t"/>
                      <a:r>
                        <a:rPr lang="en-US" sz="700" b="0" i="0" u="none" strike="noStrike">
                          <a:solidFill>
                            <a:srgbClr val="000000"/>
                          </a:solidFill>
                          <a:latin typeface="Arial"/>
                        </a:rPr>
                        <a:t> </a:t>
                      </a:r>
                    </a:p>
                  </a:txBody>
                  <a:tcPr marL="6220" marR="6220" marT="62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l" fontAlgn="t"/>
                      <a:r>
                        <a:rPr lang="en-US" sz="700" b="0" i="0" u="none" strike="noStrike">
                          <a:solidFill>
                            <a:srgbClr val="000000"/>
                          </a:solidFill>
                          <a:latin typeface="Arial"/>
                        </a:rPr>
                        <a:t> </a:t>
                      </a:r>
                    </a:p>
                  </a:txBody>
                  <a:tcPr marL="6220" marR="6220" marT="62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l" fontAlgn="t"/>
                      <a:r>
                        <a:rPr lang="en-US" sz="700" b="0" i="0" u="none" strike="noStrike">
                          <a:solidFill>
                            <a:srgbClr val="000000"/>
                          </a:solidFill>
                          <a:latin typeface="Arial"/>
                        </a:rPr>
                        <a:t> </a:t>
                      </a:r>
                    </a:p>
                  </a:txBody>
                  <a:tcPr marL="6220" marR="6220" marT="62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r>
              <a:tr h="355691">
                <a:tc>
                  <a:txBody>
                    <a:bodyPr/>
                    <a:lstStyle/>
                    <a:p>
                      <a:pPr algn="l" fontAlgn="t"/>
                      <a:r>
                        <a:rPr lang="en-US" sz="700" b="0" i="0" u="none" strike="noStrike">
                          <a:solidFill>
                            <a:srgbClr val="000000"/>
                          </a:solidFill>
                          <a:latin typeface="Arial"/>
                        </a:rPr>
                        <a:t> </a:t>
                      </a:r>
                    </a:p>
                  </a:txBody>
                  <a:tcPr marL="6220" marR="6220" marT="62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solidFill>
                            <a:srgbClr val="000000"/>
                          </a:solidFill>
                          <a:latin typeface="Arial"/>
                        </a:rPr>
                        <a:t>TR</a:t>
                      </a:r>
                    </a:p>
                  </a:txBody>
                  <a:tcPr marL="6220" marR="6220" marT="62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solidFill>
                            <a:srgbClr val="000000"/>
                          </a:solidFill>
                          <a:latin typeface="Arial"/>
                        </a:rPr>
                        <a:t>Part 1: Analysis of the architectures proposed for transfer to oneM2M </a:t>
                      </a:r>
                    </a:p>
                  </a:txBody>
                  <a:tcPr marL="6220" marR="6220" marT="62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solidFill>
                            <a:srgbClr val="000000"/>
                          </a:solidFill>
                          <a:latin typeface="Arial"/>
                        </a:rPr>
                        <a:t>TP#1</a:t>
                      </a:r>
                    </a:p>
                  </a:txBody>
                  <a:tcPr marL="6220" marR="6220" marT="62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solidFill>
                            <a:srgbClr val="000000"/>
                          </a:solidFill>
                          <a:latin typeface="Arial"/>
                        </a:rPr>
                        <a:t>TP#2</a:t>
                      </a:r>
                    </a:p>
                  </a:txBody>
                  <a:tcPr marL="6220" marR="6220" marT="62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solidFill>
                            <a:srgbClr val="000000"/>
                          </a:solidFill>
                          <a:latin typeface="Arial"/>
                        </a:rPr>
                        <a:t>TP#2</a:t>
                      </a:r>
                    </a:p>
                  </a:txBody>
                  <a:tcPr marL="6220" marR="6220" marT="62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solidFill>
                            <a:srgbClr val="000000"/>
                          </a:solidFill>
                          <a:latin typeface="Arial"/>
                        </a:rPr>
                        <a:t> </a:t>
                      </a:r>
                    </a:p>
                  </a:txBody>
                  <a:tcPr marL="6220" marR="6220" marT="62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55691">
                <a:tc>
                  <a:txBody>
                    <a:bodyPr/>
                    <a:lstStyle/>
                    <a:p>
                      <a:pPr algn="l" fontAlgn="t"/>
                      <a:r>
                        <a:rPr lang="en-US" sz="700" b="0" i="0" u="none" strike="noStrike">
                          <a:solidFill>
                            <a:srgbClr val="000000"/>
                          </a:solidFill>
                          <a:latin typeface="Arial"/>
                        </a:rPr>
                        <a:t> </a:t>
                      </a:r>
                    </a:p>
                  </a:txBody>
                  <a:tcPr marL="6220" marR="6220" marT="62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solidFill>
                            <a:srgbClr val="000000"/>
                          </a:solidFill>
                          <a:latin typeface="Arial"/>
                        </a:rPr>
                        <a:t>TR</a:t>
                      </a:r>
                    </a:p>
                  </a:txBody>
                  <a:tcPr marL="6220" marR="6220" marT="62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solidFill>
                            <a:srgbClr val="000000"/>
                          </a:solidFill>
                          <a:latin typeface="Arial"/>
                        </a:rPr>
                        <a:t>Part 2 Study for the merging of architectures proposed for transfer to oneM2M and resolve critical potential gaps</a:t>
                      </a:r>
                    </a:p>
                  </a:txBody>
                  <a:tcPr marL="6220" marR="6220" marT="62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solidFill>
                            <a:srgbClr val="000000"/>
                          </a:solidFill>
                          <a:latin typeface="Arial"/>
                        </a:rPr>
                        <a:t>TP#2</a:t>
                      </a:r>
                    </a:p>
                  </a:txBody>
                  <a:tcPr marL="6220" marR="6220" marT="62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solidFill>
                            <a:srgbClr val="000000"/>
                          </a:solidFill>
                          <a:latin typeface="Arial"/>
                        </a:rPr>
                        <a:t>TP#3</a:t>
                      </a:r>
                    </a:p>
                  </a:txBody>
                  <a:tcPr marL="6220" marR="6220" marT="62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solidFill>
                            <a:srgbClr val="000000"/>
                          </a:solidFill>
                          <a:latin typeface="Arial"/>
                        </a:rPr>
                        <a:t>TP#3</a:t>
                      </a:r>
                    </a:p>
                  </a:txBody>
                  <a:tcPr marL="6220" marR="6220" marT="62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solidFill>
                            <a:srgbClr val="000000"/>
                          </a:solidFill>
                          <a:latin typeface="Arial"/>
                        </a:rPr>
                        <a:t> </a:t>
                      </a:r>
                    </a:p>
                  </a:txBody>
                  <a:tcPr marL="6220" marR="6220" marT="62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2883">
                <a:tc>
                  <a:txBody>
                    <a:bodyPr/>
                    <a:lstStyle/>
                    <a:p>
                      <a:pPr algn="l" fontAlgn="t"/>
                      <a:r>
                        <a:rPr lang="en-US" sz="700" b="0" i="0" u="none" strike="noStrike">
                          <a:solidFill>
                            <a:srgbClr val="000000"/>
                          </a:solidFill>
                          <a:latin typeface="Arial"/>
                        </a:rPr>
                        <a:t> </a:t>
                      </a:r>
                    </a:p>
                  </a:txBody>
                  <a:tcPr marL="6220" marR="6220" marT="62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solidFill>
                            <a:srgbClr val="000000"/>
                          </a:solidFill>
                          <a:latin typeface="Arial"/>
                        </a:rPr>
                        <a:t>TS</a:t>
                      </a:r>
                    </a:p>
                  </a:txBody>
                  <a:tcPr marL="6220" marR="6220" marT="62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solidFill>
                            <a:srgbClr val="000000"/>
                          </a:solidFill>
                          <a:latin typeface="Arial"/>
                        </a:rPr>
                        <a:t>M2M Architecture</a:t>
                      </a:r>
                    </a:p>
                  </a:txBody>
                  <a:tcPr marL="6220" marR="6220" marT="62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solidFill>
                            <a:srgbClr val="000000"/>
                          </a:solidFill>
                          <a:latin typeface="Arial"/>
                        </a:rPr>
                        <a:t>TP#3</a:t>
                      </a:r>
                    </a:p>
                  </a:txBody>
                  <a:tcPr marL="6220" marR="6220" marT="62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solidFill>
                            <a:srgbClr val="000000"/>
                          </a:solidFill>
                          <a:latin typeface="Arial"/>
                        </a:rPr>
                        <a:t>TP#4</a:t>
                      </a:r>
                    </a:p>
                  </a:txBody>
                  <a:tcPr marL="6220" marR="6220" marT="62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solidFill>
                            <a:srgbClr val="000000"/>
                          </a:solidFill>
                          <a:latin typeface="Arial"/>
                        </a:rPr>
                        <a:t>TP#6</a:t>
                      </a:r>
                    </a:p>
                  </a:txBody>
                  <a:tcPr marL="6220" marR="6220" marT="62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solidFill>
                            <a:srgbClr val="000000"/>
                          </a:solidFill>
                          <a:latin typeface="Arial"/>
                        </a:rPr>
                        <a:t> </a:t>
                      </a:r>
                    </a:p>
                  </a:txBody>
                  <a:tcPr marL="6220" marR="6220" marT="62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2883">
                <a:tc>
                  <a:txBody>
                    <a:bodyPr/>
                    <a:lstStyle/>
                    <a:p>
                      <a:pPr algn="l" fontAlgn="t"/>
                      <a:r>
                        <a:rPr lang="en-US" sz="700" b="0" i="0" u="none" strike="noStrike">
                          <a:solidFill>
                            <a:srgbClr val="000000"/>
                          </a:solidFill>
                          <a:latin typeface="Arial"/>
                        </a:rPr>
                        <a:t> </a:t>
                      </a:r>
                    </a:p>
                  </a:txBody>
                  <a:tcPr marL="6220" marR="6220" marT="62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solidFill>
                            <a:srgbClr val="000000"/>
                          </a:solidFill>
                          <a:latin typeface="Arial"/>
                        </a:rPr>
                        <a:t> </a:t>
                      </a:r>
                    </a:p>
                  </a:txBody>
                  <a:tcPr marL="6220" marR="6220" marT="62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solidFill>
                            <a:srgbClr val="000000"/>
                          </a:solidFill>
                          <a:latin typeface="Arial"/>
                        </a:rPr>
                        <a:t> </a:t>
                      </a:r>
                    </a:p>
                  </a:txBody>
                  <a:tcPr marL="6220" marR="6220" marT="62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solidFill>
                            <a:srgbClr val="000000"/>
                          </a:solidFill>
                          <a:latin typeface="Arial"/>
                        </a:rPr>
                        <a:t> </a:t>
                      </a:r>
                    </a:p>
                  </a:txBody>
                  <a:tcPr marL="6220" marR="6220" marT="62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solidFill>
                            <a:srgbClr val="000000"/>
                          </a:solidFill>
                          <a:latin typeface="Arial"/>
                        </a:rPr>
                        <a:t> </a:t>
                      </a:r>
                    </a:p>
                  </a:txBody>
                  <a:tcPr marL="6220" marR="6220" marT="62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solidFill>
                            <a:srgbClr val="000000"/>
                          </a:solidFill>
                          <a:latin typeface="Arial"/>
                        </a:rPr>
                        <a:t> </a:t>
                      </a:r>
                    </a:p>
                  </a:txBody>
                  <a:tcPr marL="6220" marR="6220" marT="62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solidFill>
                            <a:srgbClr val="000000"/>
                          </a:solidFill>
                          <a:latin typeface="Arial"/>
                        </a:rPr>
                        <a:t> </a:t>
                      </a:r>
                    </a:p>
                  </a:txBody>
                  <a:tcPr marL="6220" marR="6220" marT="62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2883">
                <a:tc>
                  <a:txBody>
                    <a:bodyPr/>
                    <a:lstStyle/>
                    <a:p>
                      <a:pPr algn="l" fontAlgn="t"/>
                      <a:r>
                        <a:rPr lang="en-US" sz="700" b="0" i="0" u="none" strike="noStrike">
                          <a:solidFill>
                            <a:srgbClr val="000000"/>
                          </a:solidFill>
                          <a:latin typeface="Arial"/>
                        </a:rPr>
                        <a:t> </a:t>
                      </a:r>
                    </a:p>
                  </a:txBody>
                  <a:tcPr marL="6220" marR="6220" marT="62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solidFill>
                            <a:srgbClr val="000000"/>
                          </a:solidFill>
                          <a:latin typeface="Arial"/>
                        </a:rPr>
                        <a:t> </a:t>
                      </a:r>
                    </a:p>
                  </a:txBody>
                  <a:tcPr marL="6220" marR="6220" marT="62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solidFill>
                            <a:srgbClr val="000000"/>
                          </a:solidFill>
                          <a:latin typeface="Arial"/>
                        </a:rPr>
                        <a:t> </a:t>
                      </a:r>
                    </a:p>
                  </a:txBody>
                  <a:tcPr marL="6220" marR="6220" marT="62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solidFill>
                            <a:srgbClr val="000000"/>
                          </a:solidFill>
                          <a:latin typeface="Arial"/>
                        </a:rPr>
                        <a:t> </a:t>
                      </a:r>
                    </a:p>
                  </a:txBody>
                  <a:tcPr marL="6220" marR="6220" marT="62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solidFill>
                            <a:srgbClr val="000000"/>
                          </a:solidFill>
                          <a:latin typeface="Arial"/>
                        </a:rPr>
                        <a:t> </a:t>
                      </a:r>
                    </a:p>
                  </a:txBody>
                  <a:tcPr marL="6220" marR="6220" marT="62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solidFill>
                            <a:srgbClr val="000000"/>
                          </a:solidFill>
                          <a:latin typeface="Arial"/>
                        </a:rPr>
                        <a:t> </a:t>
                      </a:r>
                    </a:p>
                  </a:txBody>
                  <a:tcPr marL="6220" marR="6220" marT="62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solidFill>
                            <a:srgbClr val="000000"/>
                          </a:solidFill>
                          <a:latin typeface="Arial"/>
                        </a:rPr>
                        <a:t> </a:t>
                      </a:r>
                    </a:p>
                  </a:txBody>
                  <a:tcPr marL="6220" marR="6220" marT="62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55691">
                <a:tc>
                  <a:txBody>
                    <a:bodyPr/>
                    <a:lstStyle/>
                    <a:p>
                      <a:pPr algn="l" fontAlgn="t"/>
                      <a:r>
                        <a:rPr lang="en-US" sz="700" b="0" i="0" u="none" strike="noStrike">
                          <a:solidFill>
                            <a:srgbClr val="000000"/>
                          </a:solidFill>
                          <a:latin typeface="Arial"/>
                        </a:rPr>
                        <a:t>WI0003</a:t>
                      </a:r>
                    </a:p>
                  </a:txBody>
                  <a:tcPr marL="6220" marR="6220" marT="62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l" fontAlgn="t"/>
                      <a:r>
                        <a:rPr lang="en-US" sz="700" b="0" i="0" u="none" strike="noStrike">
                          <a:solidFill>
                            <a:srgbClr val="000000"/>
                          </a:solidFill>
                          <a:latin typeface="Arial"/>
                        </a:rPr>
                        <a:t> </a:t>
                      </a:r>
                    </a:p>
                  </a:txBody>
                  <a:tcPr marL="6220" marR="6220" marT="62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l" fontAlgn="t"/>
                      <a:r>
                        <a:rPr lang="en-US" sz="700" b="0" i="0" u="none" strike="noStrike">
                          <a:solidFill>
                            <a:srgbClr val="000000"/>
                          </a:solidFill>
                          <a:latin typeface="Arial"/>
                        </a:rPr>
                        <a:t>Vocabulary, Roles and Focus Areas for oneM2M Technical Work</a:t>
                      </a:r>
                    </a:p>
                  </a:txBody>
                  <a:tcPr marL="6220" marR="6220" marT="62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l" fontAlgn="t"/>
                      <a:r>
                        <a:rPr lang="en-US" sz="700" b="0" i="0" u="none" strike="noStrike">
                          <a:solidFill>
                            <a:srgbClr val="000000"/>
                          </a:solidFill>
                          <a:latin typeface="Arial"/>
                        </a:rPr>
                        <a:t> </a:t>
                      </a:r>
                    </a:p>
                  </a:txBody>
                  <a:tcPr marL="6220" marR="6220" marT="62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l" fontAlgn="t"/>
                      <a:r>
                        <a:rPr lang="en-US" sz="700" b="0" i="0" u="none" strike="noStrike">
                          <a:solidFill>
                            <a:srgbClr val="000000"/>
                          </a:solidFill>
                          <a:latin typeface="Arial"/>
                        </a:rPr>
                        <a:t> </a:t>
                      </a:r>
                    </a:p>
                  </a:txBody>
                  <a:tcPr marL="6220" marR="6220" marT="62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l" fontAlgn="t"/>
                      <a:r>
                        <a:rPr lang="en-US" sz="700" b="0" i="0" u="none" strike="noStrike">
                          <a:solidFill>
                            <a:srgbClr val="000000"/>
                          </a:solidFill>
                          <a:latin typeface="Arial"/>
                        </a:rPr>
                        <a:t> </a:t>
                      </a:r>
                    </a:p>
                  </a:txBody>
                  <a:tcPr marL="6220" marR="6220" marT="62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l" fontAlgn="t"/>
                      <a:r>
                        <a:rPr lang="en-US" sz="700" b="0" i="0" u="none" strike="noStrike">
                          <a:solidFill>
                            <a:srgbClr val="000000"/>
                          </a:solidFill>
                          <a:latin typeface="Arial"/>
                        </a:rPr>
                        <a:t> </a:t>
                      </a:r>
                    </a:p>
                  </a:txBody>
                  <a:tcPr marL="6220" marR="6220" marT="62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r>
              <a:tr h="182883">
                <a:tc>
                  <a:txBody>
                    <a:bodyPr/>
                    <a:lstStyle/>
                    <a:p>
                      <a:pPr algn="l" fontAlgn="t"/>
                      <a:r>
                        <a:rPr lang="en-US" sz="700" b="0" i="0" u="none" strike="noStrike">
                          <a:solidFill>
                            <a:srgbClr val="000000"/>
                          </a:solidFill>
                          <a:latin typeface="Arial"/>
                        </a:rPr>
                        <a:t> </a:t>
                      </a:r>
                    </a:p>
                  </a:txBody>
                  <a:tcPr marL="6220" marR="6220" marT="62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solidFill>
                            <a:srgbClr val="000000"/>
                          </a:solidFill>
                          <a:latin typeface="Arial"/>
                        </a:rPr>
                        <a:t>TR</a:t>
                      </a:r>
                    </a:p>
                  </a:txBody>
                  <a:tcPr marL="6220" marR="6220" marT="62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solidFill>
                            <a:srgbClr val="000000"/>
                          </a:solidFill>
                          <a:latin typeface="Arial"/>
                        </a:rPr>
                        <a:t>Definition and Acronyms</a:t>
                      </a:r>
                    </a:p>
                  </a:txBody>
                  <a:tcPr marL="6220" marR="6220" marT="62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solidFill>
                            <a:srgbClr val="000000"/>
                          </a:solidFill>
                          <a:latin typeface="Arial"/>
                        </a:rPr>
                        <a:t>TP#2</a:t>
                      </a:r>
                    </a:p>
                  </a:txBody>
                  <a:tcPr marL="6220" marR="6220" marT="62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solidFill>
                            <a:srgbClr val="000000"/>
                          </a:solidFill>
                          <a:latin typeface="Arial"/>
                        </a:rPr>
                        <a:t> </a:t>
                      </a:r>
                    </a:p>
                  </a:txBody>
                  <a:tcPr marL="6220" marR="6220" marT="62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solidFill>
                            <a:srgbClr val="000000"/>
                          </a:solidFill>
                          <a:latin typeface="Arial"/>
                        </a:rPr>
                        <a:t>TP#3</a:t>
                      </a:r>
                    </a:p>
                  </a:txBody>
                  <a:tcPr marL="6220" marR="6220" marT="62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solidFill>
                            <a:srgbClr val="000000"/>
                          </a:solidFill>
                          <a:latin typeface="Arial"/>
                        </a:rPr>
                        <a:t>Same as freezing 1st release of oneM2M</a:t>
                      </a:r>
                    </a:p>
                  </a:txBody>
                  <a:tcPr marL="6220" marR="6220" marT="62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528498">
                <a:tc>
                  <a:txBody>
                    <a:bodyPr/>
                    <a:lstStyle/>
                    <a:p>
                      <a:pPr algn="l" fontAlgn="t"/>
                      <a:r>
                        <a:rPr lang="en-US" sz="700" b="0" i="0" u="none" strike="noStrike">
                          <a:solidFill>
                            <a:srgbClr val="000000"/>
                          </a:solidFill>
                          <a:latin typeface="Arial"/>
                        </a:rPr>
                        <a:t> </a:t>
                      </a:r>
                    </a:p>
                  </a:txBody>
                  <a:tcPr marL="6220" marR="6220" marT="62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solidFill>
                            <a:srgbClr val="000000"/>
                          </a:solidFill>
                          <a:latin typeface="Arial"/>
                        </a:rPr>
                        <a:t>TR</a:t>
                      </a:r>
                    </a:p>
                  </a:txBody>
                  <a:tcPr marL="6220" marR="6220" marT="62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solidFill>
                            <a:srgbClr val="000000"/>
                          </a:solidFill>
                          <a:latin typeface="Arial"/>
                        </a:rPr>
                        <a:t>Roles and Focus Areas </a:t>
                      </a:r>
                    </a:p>
                  </a:txBody>
                  <a:tcPr marL="6220" marR="6220" marT="62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solidFill>
                            <a:srgbClr val="000000"/>
                          </a:solidFill>
                          <a:latin typeface="Arial"/>
                        </a:rPr>
                        <a:t>TP#2</a:t>
                      </a:r>
                    </a:p>
                  </a:txBody>
                  <a:tcPr marL="6220" marR="6220" marT="62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solidFill>
                            <a:srgbClr val="000000"/>
                          </a:solidFill>
                          <a:latin typeface="Arial"/>
                        </a:rPr>
                        <a:t> </a:t>
                      </a:r>
                    </a:p>
                  </a:txBody>
                  <a:tcPr marL="6220" marR="6220" marT="62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solidFill>
                            <a:srgbClr val="000000"/>
                          </a:solidFill>
                          <a:latin typeface="Arial"/>
                        </a:rPr>
                        <a:t>TP#3</a:t>
                      </a:r>
                    </a:p>
                  </a:txBody>
                  <a:tcPr marL="6220" marR="6220" marT="62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700" b="0" i="0" u="none" strike="noStrike">
                          <a:solidFill>
                            <a:srgbClr val="000000"/>
                          </a:solidFill>
                          <a:latin typeface="Arial"/>
                        </a:rPr>
                        <a:t>Same as freezing 1st release of TS on requirements and architecture (probably TP #6)</a:t>
                      </a:r>
                    </a:p>
                  </a:txBody>
                  <a:tcPr marL="6220" marR="6220" marT="62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2883">
                <a:tc>
                  <a:txBody>
                    <a:bodyPr/>
                    <a:lstStyle/>
                    <a:p>
                      <a:pPr algn="l" fontAlgn="t"/>
                      <a:r>
                        <a:rPr lang="en-US" sz="700" b="0" i="0" u="none" strike="noStrike">
                          <a:solidFill>
                            <a:srgbClr val="000000"/>
                          </a:solidFill>
                          <a:latin typeface="Arial"/>
                        </a:rPr>
                        <a:t> </a:t>
                      </a:r>
                    </a:p>
                  </a:txBody>
                  <a:tcPr marL="6220" marR="6220" marT="62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solidFill>
                            <a:srgbClr val="000000"/>
                          </a:solidFill>
                          <a:latin typeface="Arial"/>
                        </a:rPr>
                        <a:t> </a:t>
                      </a:r>
                    </a:p>
                  </a:txBody>
                  <a:tcPr marL="6220" marR="6220" marT="62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solidFill>
                            <a:srgbClr val="000000"/>
                          </a:solidFill>
                          <a:latin typeface="Arial"/>
                        </a:rPr>
                        <a:t> </a:t>
                      </a:r>
                    </a:p>
                  </a:txBody>
                  <a:tcPr marL="6220" marR="6220" marT="62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solidFill>
                            <a:srgbClr val="000000"/>
                          </a:solidFill>
                          <a:latin typeface="Arial"/>
                        </a:rPr>
                        <a:t> </a:t>
                      </a:r>
                    </a:p>
                  </a:txBody>
                  <a:tcPr marL="6220" marR="6220" marT="62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solidFill>
                            <a:srgbClr val="000000"/>
                          </a:solidFill>
                          <a:latin typeface="Arial"/>
                        </a:rPr>
                        <a:t> </a:t>
                      </a:r>
                    </a:p>
                  </a:txBody>
                  <a:tcPr marL="6220" marR="6220" marT="62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solidFill>
                            <a:srgbClr val="000000"/>
                          </a:solidFill>
                          <a:latin typeface="Arial"/>
                        </a:rPr>
                        <a:t> </a:t>
                      </a:r>
                    </a:p>
                  </a:txBody>
                  <a:tcPr marL="6220" marR="6220" marT="62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solidFill>
                            <a:srgbClr val="000000"/>
                          </a:solidFill>
                          <a:latin typeface="Arial"/>
                        </a:rPr>
                        <a:t> </a:t>
                      </a:r>
                    </a:p>
                  </a:txBody>
                  <a:tcPr marL="6220" marR="6220" marT="62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2883">
                <a:tc>
                  <a:txBody>
                    <a:bodyPr/>
                    <a:lstStyle/>
                    <a:p>
                      <a:pPr algn="l" fontAlgn="t"/>
                      <a:r>
                        <a:rPr lang="en-US" sz="700" b="0" i="0" u="none" strike="noStrike">
                          <a:solidFill>
                            <a:srgbClr val="000000"/>
                          </a:solidFill>
                          <a:latin typeface="Arial"/>
                        </a:rPr>
                        <a:t> </a:t>
                      </a:r>
                    </a:p>
                  </a:txBody>
                  <a:tcPr marL="6220" marR="6220" marT="62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solidFill>
                            <a:srgbClr val="000000"/>
                          </a:solidFill>
                          <a:latin typeface="Arial"/>
                        </a:rPr>
                        <a:t> </a:t>
                      </a:r>
                    </a:p>
                  </a:txBody>
                  <a:tcPr marL="6220" marR="6220" marT="62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solidFill>
                            <a:srgbClr val="000000"/>
                          </a:solidFill>
                          <a:latin typeface="Arial"/>
                        </a:rPr>
                        <a:t> </a:t>
                      </a:r>
                    </a:p>
                  </a:txBody>
                  <a:tcPr marL="6220" marR="6220" marT="62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solidFill>
                            <a:srgbClr val="000000"/>
                          </a:solidFill>
                          <a:latin typeface="Arial"/>
                        </a:rPr>
                        <a:t> </a:t>
                      </a:r>
                    </a:p>
                  </a:txBody>
                  <a:tcPr marL="6220" marR="6220" marT="62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solidFill>
                            <a:srgbClr val="000000"/>
                          </a:solidFill>
                          <a:latin typeface="Arial"/>
                        </a:rPr>
                        <a:t> </a:t>
                      </a:r>
                    </a:p>
                  </a:txBody>
                  <a:tcPr marL="6220" marR="6220" marT="62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a:solidFill>
                            <a:srgbClr val="000000"/>
                          </a:solidFill>
                          <a:latin typeface="Arial"/>
                        </a:rPr>
                        <a:t> </a:t>
                      </a:r>
                    </a:p>
                  </a:txBody>
                  <a:tcPr marL="6220" marR="6220" marT="62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700" b="0" i="0" u="none" strike="noStrike" dirty="0">
                          <a:solidFill>
                            <a:srgbClr val="000000"/>
                          </a:solidFill>
                          <a:latin typeface="Arial"/>
                        </a:rPr>
                        <a:t> </a:t>
                      </a:r>
                    </a:p>
                  </a:txBody>
                  <a:tcPr marL="6220" marR="6220" marT="62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bwMode="auto">
          <a:xfrm>
            <a:off x="457200" y="457200"/>
            <a:ext cx="8229600" cy="11430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dirty="0" smtClean="0"/>
              <a:t>Timeline – a Skeleton</a:t>
            </a:r>
            <a:endParaRPr lang="en-US" dirty="0" smtClean="0"/>
          </a:p>
        </p:txBody>
      </p:sp>
      <p:sp>
        <p:nvSpPr>
          <p:cNvPr id="4100" name="Slide Number Placeholder 5"/>
          <p:cNvSpPr>
            <a:spLocks noGrp="1"/>
          </p:cNvSpPr>
          <p:nvPr>
            <p:ph type="sldNum" sz="quarter" idx="10"/>
          </p:nvPr>
        </p:nvSpPr>
        <p:spPr bwMode="auto">
          <a:xfrm>
            <a:off x="457200" y="6248400"/>
            <a:ext cx="8229600" cy="609600"/>
          </a:xfrm>
          <a:ln>
            <a:miter lim="800000"/>
            <a:headEnd/>
            <a:tailEnd/>
          </a:ln>
        </p:spPr>
        <p:txBody>
          <a:bodyPr wrap="square" numCol="1" anchorCtr="0" compatLnSpc="1">
            <a:prstTxWarp prst="textNoShape">
              <a:avLst/>
            </a:prstTxWarp>
          </a:bodyPr>
          <a:lstStyle/>
          <a:p>
            <a:pPr algn="l" fontAlgn="base">
              <a:spcBef>
                <a:spcPct val="0"/>
              </a:spcBef>
              <a:spcAft>
                <a:spcPct val="0"/>
              </a:spcAft>
              <a:defRPr/>
            </a:pPr>
            <a:r>
              <a:rPr lang="en-GB" dirty="0" smtClean="0">
                <a:latin typeface="Myriad pro"/>
              </a:rPr>
              <a:t>© 2013 oneM2M Partners</a:t>
            </a:r>
          </a:p>
          <a:p>
            <a:pPr algn="ctr" fontAlgn="base">
              <a:spcBef>
                <a:spcPct val="0"/>
              </a:spcBef>
              <a:spcAft>
                <a:spcPct val="0"/>
              </a:spcAft>
              <a:defRPr/>
            </a:pPr>
            <a:r>
              <a:rPr lang="en-GB" dirty="0" smtClean="0">
                <a:latin typeface="Myriad pro"/>
              </a:rPr>
              <a:t>oneM2M-TP-2013-0119-Work Programme - </a:t>
            </a:r>
            <a:r>
              <a:rPr lang="en-GB" dirty="0" smtClean="0">
                <a:latin typeface="Myriad pro"/>
              </a:rPr>
              <a:t>Considerations.pptx</a:t>
            </a:r>
            <a:endParaRPr lang="en-GB" dirty="0" smtClean="0">
              <a:latin typeface="Myriad pro"/>
            </a:endParaRPr>
          </a:p>
          <a:p>
            <a:pPr fontAlgn="base">
              <a:spcBef>
                <a:spcPct val="0"/>
              </a:spcBef>
              <a:spcAft>
                <a:spcPct val="0"/>
              </a:spcAft>
              <a:defRPr/>
            </a:pPr>
            <a:fld id="{2C7EEE48-CD16-43EB-85D2-2C04E0399065}" type="slidenum">
              <a:rPr lang="en-US" smtClean="0">
                <a:solidFill>
                  <a:srgbClr val="898989"/>
                </a:solidFill>
                <a:latin typeface="Myriad pro"/>
              </a:rPr>
              <a:pPr fontAlgn="base">
                <a:spcBef>
                  <a:spcPct val="0"/>
                </a:spcBef>
                <a:spcAft>
                  <a:spcPct val="0"/>
                </a:spcAft>
                <a:defRPr/>
              </a:pPr>
              <a:t>7</a:t>
            </a:fld>
            <a:endParaRPr lang="en-US" dirty="0" smtClean="0">
              <a:solidFill>
                <a:srgbClr val="898989"/>
              </a:solidFill>
              <a:latin typeface="Myriad pro"/>
            </a:endParaRPr>
          </a:p>
        </p:txBody>
      </p:sp>
      <p:graphicFrame>
        <p:nvGraphicFramePr>
          <p:cNvPr id="6" name="Group 1390"/>
          <p:cNvGraphicFramePr>
            <a:graphicFrameLocks noGrp="1"/>
          </p:cNvGraphicFramePr>
          <p:nvPr/>
        </p:nvGraphicFramePr>
        <p:xfrm>
          <a:off x="349250" y="1631950"/>
          <a:ext cx="8629650" cy="4303713"/>
        </p:xfrm>
        <a:graphic>
          <a:graphicData uri="http://schemas.openxmlformats.org/drawingml/2006/table">
            <a:tbl>
              <a:tblPr/>
              <a:tblGrid>
                <a:gridCol w="577850"/>
                <a:gridCol w="574675"/>
                <a:gridCol w="574675"/>
                <a:gridCol w="574675"/>
                <a:gridCol w="576263"/>
                <a:gridCol w="574675"/>
                <a:gridCol w="576262"/>
                <a:gridCol w="573088"/>
                <a:gridCol w="576262"/>
                <a:gridCol w="574675"/>
                <a:gridCol w="576263"/>
                <a:gridCol w="574675"/>
                <a:gridCol w="574675"/>
                <a:gridCol w="574675"/>
                <a:gridCol w="576262"/>
              </a:tblGrid>
              <a:tr h="369888">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endParaRPr kumimoji="0" lang="de-DE" sz="1600" b="1" i="0" u="none" strike="noStrike" cap="none" normalizeH="0" baseline="0" dirty="0" smtClean="0">
                        <a:ln>
                          <a:noFill/>
                        </a:ln>
                        <a:solidFill>
                          <a:schemeClr val="hlink"/>
                        </a:solidFill>
                        <a:effectLst/>
                        <a:latin typeface="Calibri" pitchFamily="34" charset="0"/>
                      </a:endParaRPr>
                    </a:p>
                  </a:txBody>
                  <a:tcPr marL="72000" marR="72000" marT="0" marB="0" anchor="ctr" horzOverflow="overflow">
                    <a:lnL w="28575" cap="flat" cmpd="sng" algn="ctr">
                      <a:solidFill>
                        <a:schemeClr val="hlink"/>
                      </a:solidFill>
                      <a:prstDash val="solid"/>
                      <a:round/>
                      <a:headEnd type="none" w="med" len="med"/>
                      <a:tailEnd type="none" w="med" len="med"/>
                    </a:lnL>
                    <a:lnR w="12700" cap="flat" cmpd="sng" algn="ctr">
                      <a:solidFill>
                        <a:schemeClr val="bg2"/>
                      </a:solidFill>
                      <a:prstDash val="solid"/>
                      <a:round/>
                      <a:headEnd type="none" w="med" len="med"/>
                      <a:tailEnd type="none" w="med" len="med"/>
                    </a:lnR>
                    <a:lnT w="28575" cap="flat" cmpd="sng" algn="ctr">
                      <a:solidFill>
                        <a:schemeClr val="hlink"/>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de-DE" sz="1600" b="1" i="0" u="none" strike="noStrike" cap="none" normalizeH="0" baseline="0" dirty="0" smtClean="0">
                          <a:ln>
                            <a:noFill/>
                          </a:ln>
                          <a:solidFill>
                            <a:schemeClr val="hlink"/>
                          </a:solidFill>
                          <a:effectLst/>
                          <a:latin typeface="Calibri" pitchFamily="34" charset="0"/>
                        </a:rPr>
                        <a:t>FEB</a:t>
                      </a:r>
                    </a:p>
                  </a:txBody>
                  <a:tcPr marL="72000" marR="72000" marT="0" marB="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28575" cap="flat" cmpd="sng" algn="ctr">
                      <a:solidFill>
                        <a:schemeClr val="hlink"/>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de-DE" sz="1600" b="1" i="0" u="none" strike="noStrike" cap="none" normalizeH="0" baseline="0" dirty="0" smtClean="0">
                          <a:ln>
                            <a:noFill/>
                          </a:ln>
                          <a:solidFill>
                            <a:schemeClr val="hlink"/>
                          </a:solidFill>
                          <a:effectLst/>
                          <a:latin typeface="Calibri" pitchFamily="34" charset="0"/>
                        </a:rPr>
                        <a:t>MAR</a:t>
                      </a:r>
                    </a:p>
                  </a:txBody>
                  <a:tcPr marL="72000" marR="72000" marT="0" marB="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28575" cap="flat" cmpd="sng" algn="ctr">
                      <a:solidFill>
                        <a:schemeClr val="hlink"/>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de-DE" sz="1600" b="1" i="0" u="none" strike="noStrike" cap="none" normalizeH="0" baseline="0" dirty="0" smtClean="0">
                          <a:ln>
                            <a:noFill/>
                          </a:ln>
                          <a:solidFill>
                            <a:schemeClr val="hlink"/>
                          </a:solidFill>
                          <a:effectLst/>
                          <a:latin typeface="Calibri" pitchFamily="34" charset="0"/>
                        </a:rPr>
                        <a:t>APR</a:t>
                      </a:r>
                    </a:p>
                  </a:txBody>
                  <a:tcPr marL="72000" marR="72000" marT="0" marB="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28575" cap="flat" cmpd="sng" algn="ctr">
                      <a:solidFill>
                        <a:schemeClr val="hlink"/>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de-DE" sz="1600" b="1" i="0" u="none" strike="noStrike" cap="none" normalizeH="0" baseline="0" dirty="0" smtClean="0">
                          <a:ln>
                            <a:noFill/>
                          </a:ln>
                          <a:solidFill>
                            <a:schemeClr val="hlink"/>
                          </a:solidFill>
                          <a:effectLst/>
                          <a:latin typeface="Calibri" pitchFamily="34" charset="0"/>
                        </a:rPr>
                        <a:t>MAY</a:t>
                      </a:r>
                    </a:p>
                  </a:txBody>
                  <a:tcPr marL="72000" marR="72000" marT="0" marB="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28575" cap="flat" cmpd="sng" algn="ctr">
                      <a:solidFill>
                        <a:schemeClr val="hlink"/>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de-DE" sz="1600" b="1" i="0" u="none" strike="noStrike" cap="none" normalizeH="0" baseline="0" dirty="0" smtClean="0">
                          <a:ln>
                            <a:noFill/>
                          </a:ln>
                          <a:solidFill>
                            <a:schemeClr val="hlink"/>
                          </a:solidFill>
                          <a:effectLst/>
                          <a:latin typeface="Calibri" pitchFamily="34" charset="0"/>
                        </a:rPr>
                        <a:t>JUN</a:t>
                      </a:r>
                    </a:p>
                  </a:txBody>
                  <a:tcPr marL="72000" marR="72000" marT="0" marB="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28575" cap="flat" cmpd="sng" algn="ctr">
                      <a:solidFill>
                        <a:schemeClr val="hlink"/>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de-DE" sz="1600" b="1" i="0" u="none" strike="noStrike" cap="none" normalizeH="0" baseline="0" dirty="0" smtClean="0">
                          <a:ln>
                            <a:noFill/>
                          </a:ln>
                          <a:solidFill>
                            <a:schemeClr val="hlink"/>
                          </a:solidFill>
                          <a:effectLst/>
                          <a:latin typeface="Calibri" pitchFamily="34" charset="0"/>
                        </a:rPr>
                        <a:t>JUL</a:t>
                      </a:r>
                    </a:p>
                  </a:txBody>
                  <a:tcPr marL="72000" marR="72000" marT="0" marB="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28575" cap="flat" cmpd="sng" algn="ctr">
                      <a:solidFill>
                        <a:schemeClr val="hlink"/>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de-DE" sz="1600" b="1" i="0" u="none" strike="noStrike" cap="none" normalizeH="0" baseline="0" dirty="0" smtClean="0">
                          <a:ln>
                            <a:noFill/>
                          </a:ln>
                          <a:solidFill>
                            <a:schemeClr val="hlink"/>
                          </a:solidFill>
                          <a:effectLst/>
                          <a:latin typeface="Calibri" pitchFamily="34" charset="0"/>
                        </a:rPr>
                        <a:t>AUG</a:t>
                      </a:r>
                    </a:p>
                  </a:txBody>
                  <a:tcPr marL="72000" marR="72000" marT="0" marB="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28575" cap="flat" cmpd="sng" algn="ctr">
                      <a:solidFill>
                        <a:schemeClr val="hlink"/>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de-DE" sz="1600" b="1" i="0" u="none" strike="noStrike" cap="none" normalizeH="0" baseline="0" dirty="0" smtClean="0">
                          <a:ln>
                            <a:noFill/>
                          </a:ln>
                          <a:solidFill>
                            <a:schemeClr val="hlink"/>
                          </a:solidFill>
                          <a:effectLst/>
                          <a:latin typeface="Calibri" pitchFamily="34" charset="0"/>
                        </a:rPr>
                        <a:t>SEP</a:t>
                      </a:r>
                    </a:p>
                  </a:txBody>
                  <a:tcPr marL="72000" marR="72000" marT="0" marB="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28575" cap="flat" cmpd="sng" algn="ctr">
                      <a:solidFill>
                        <a:schemeClr val="hlink"/>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de-DE" sz="1600" b="1" i="0" u="none" strike="noStrike" cap="none" normalizeH="0" baseline="0" dirty="0" smtClean="0">
                          <a:ln>
                            <a:noFill/>
                          </a:ln>
                          <a:solidFill>
                            <a:schemeClr val="hlink"/>
                          </a:solidFill>
                          <a:effectLst/>
                          <a:latin typeface="Calibri" pitchFamily="34" charset="0"/>
                        </a:rPr>
                        <a:t>OCT</a:t>
                      </a:r>
                    </a:p>
                  </a:txBody>
                  <a:tcPr marL="72000" marR="72000" marT="0" marB="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28575" cap="flat" cmpd="sng" algn="ctr">
                      <a:solidFill>
                        <a:schemeClr val="hlink"/>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de-DE" sz="1600" b="1" i="0" u="none" strike="noStrike" cap="none" normalizeH="0" baseline="0" dirty="0" smtClean="0">
                          <a:ln>
                            <a:noFill/>
                          </a:ln>
                          <a:solidFill>
                            <a:schemeClr val="hlink"/>
                          </a:solidFill>
                          <a:effectLst/>
                          <a:latin typeface="Calibri" pitchFamily="34" charset="0"/>
                        </a:rPr>
                        <a:t>NOV</a:t>
                      </a:r>
                    </a:p>
                  </a:txBody>
                  <a:tcPr marL="72000" marR="72000" marT="0" marB="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28575" cap="flat" cmpd="sng" algn="ctr">
                      <a:solidFill>
                        <a:schemeClr val="hlink"/>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de-DE" sz="1600" b="1" i="0" u="none" strike="noStrike" cap="none" normalizeH="0" baseline="0" dirty="0" smtClean="0">
                          <a:ln>
                            <a:noFill/>
                          </a:ln>
                          <a:solidFill>
                            <a:schemeClr val="hlink"/>
                          </a:solidFill>
                          <a:effectLst/>
                          <a:latin typeface="Calibri" pitchFamily="34" charset="0"/>
                        </a:rPr>
                        <a:t>DEC</a:t>
                      </a:r>
                    </a:p>
                  </a:txBody>
                  <a:tcPr marL="72000" marR="72000" marT="0" marB="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28575" cap="flat" cmpd="sng" algn="ctr">
                      <a:solidFill>
                        <a:schemeClr val="hlink"/>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de-DE" sz="1600" b="1" i="0" u="none" strike="noStrike" cap="none" normalizeH="0" baseline="0" dirty="0" smtClean="0">
                          <a:ln>
                            <a:noFill/>
                          </a:ln>
                          <a:solidFill>
                            <a:schemeClr val="hlink"/>
                          </a:solidFill>
                          <a:effectLst/>
                          <a:latin typeface="Calibri" pitchFamily="34" charset="0"/>
                        </a:rPr>
                        <a:t>JAN</a:t>
                      </a:r>
                    </a:p>
                  </a:txBody>
                  <a:tcPr marL="72000" marR="72000" marT="0" marB="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28575" cap="flat" cmpd="sng" algn="ctr">
                      <a:solidFill>
                        <a:schemeClr val="hlink"/>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de-DE" sz="1600" b="1" i="0" u="none" strike="noStrike" cap="none" normalizeH="0" baseline="0" dirty="0" smtClean="0">
                          <a:ln>
                            <a:noFill/>
                          </a:ln>
                          <a:solidFill>
                            <a:schemeClr val="hlink"/>
                          </a:solidFill>
                          <a:effectLst/>
                          <a:latin typeface="Calibri" pitchFamily="34" charset="0"/>
                        </a:rPr>
                        <a:t>FEB</a:t>
                      </a:r>
                    </a:p>
                  </a:txBody>
                  <a:tcPr marL="72000" marR="72000" marT="0" marB="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28575" cap="flat" cmpd="sng" algn="ctr">
                      <a:solidFill>
                        <a:schemeClr val="hlink"/>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de-DE" sz="1600" b="1" i="0" u="none" strike="noStrike" cap="none" normalizeH="0" baseline="0" dirty="0" smtClean="0">
                          <a:ln>
                            <a:noFill/>
                          </a:ln>
                          <a:solidFill>
                            <a:schemeClr val="hlink"/>
                          </a:solidFill>
                          <a:effectLst/>
                          <a:latin typeface="Calibri" pitchFamily="34" charset="0"/>
                        </a:rPr>
                        <a:t>MAR</a:t>
                      </a:r>
                    </a:p>
                  </a:txBody>
                  <a:tcPr marL="72000" marR="72000" marT="0" marB="0" anchor="ctr" horzOverflow="overflow">
                    <a:lnL w="12700" cap="flat" cmpd="sng" algn="ctr">
                      <a:solidFill>
                        <a:schemeClr val="bg2"/>
                      </a:solidFill>
                      <a:prstDash val="solid"/>
                      <a:round/>
                      <a:headEnd type="none" w="med" len="med"/>
                      <a:tailEnd type="none" w="med" len="med"/>
                    </a:lnL>
                    <a:lnR w="28575" cap="flat" cmpd="sng" algn="ctr">
                      <a:solidFill>
                        <a:schemeClr val="hlink"/>
                      </a:solidFill>
                      <a:prstDash val="solid"/>
                      <a:round/>
                      <a:headEnd type="none" w="med" len="med"/>
                      <a:tailEnd type="none" w="med" len="med"/>
                    </a:lnR>
                    <a:lnT w="28575" cap="flat" cmpd="sng" algn="ctr">
                      <a:solidFill>
                        <a:schemeClr val="hlink"/>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33825">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endParaRPr kumimoji="0" lang="de-DE" sz="2000" b="1" i="0" u="none" strike="noStrike" cap="none" normalizeH="0" baseline="0" dirty="0" smtClean="0">
                        <a:ln>
                          <a:noFill/>
                        </a:ln>
                        <a:solidFill>
                          <a:srgbClr val="404040"/>
                        </a:solidFill>
                        <a:effectLst/>
                        <a:latin typeface="Calibri" pitchFamily="34" charset="0"/>
                      </a:endParaRPr>
                    </a:p>
                  </a:txBody>
                  <a:tcPr marL="72000" marR="72000" marT="0" marB="0" anchor="ctr" horzOverflow="overflow">
                    <a:lnL w="28575" cap="flat" cmpd="sng" algn="ctr">
                      <a:solidFill>
                        <a:schemeClr val="hlink"/>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endParaRPr kumimoji="0" lang="de-DE" sz="2000" b="1" i="0" u="none" strike="noStrike" cap="none" normalizeH="0" baseline="0" dirty="0" smtClean="0">
                        <a:ln>
                          <a:noFill/>
                        </a:ln>
                        <a:solidFill>
                          <a:srgbClr val="404040"/>
                        </a:solidFill>
                        <a:effectLst/>
                        <a:latin typeface="Calibri" pitchFamily="34" charset="0"/>
                      </a:endParaRPr>
                    </a:p>
                  </a:txBody>
                  <a:tcPr marL="72000" marR="72000" marT="0" marB="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endParaRPr kumimoji="0" lang="de-DE" sz="2000" b="1" i="0" u="none" strike="noStrike" cap="none" normalizeH="0" baseline="0" dirty="0" smtClean="0">
                        <a:ln>
                          <a:noFill/>
                        </a:ln>
                        <a:solidFill>
                          <a:srgbClr val="404040"/>
                        </a:solidFill>
                        <a:effectLst/>
                        <a:latin typeface="Calibri" pitchFamily="34" charset="0"/>
                      </a:endParaRPr>
                    </a:p>
                  </a:txBody>
                  <a:tcPr marL="72000" marR="72000" marT="0" marB="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endParaRPr kumimoji="0" lang="de-DE" sz="2000" b="1" i="0" u="none" strike="noStrike" cap="none" normalizeH="0" baseline="0" dirty="0" smtClean="0">
                        <a:ln>
                          <a:noFill/>
                        </a:ln>
                        <a:solidFill>
                          <a:srgbClr val="404040"/>
                        </a:solidFill>
                        <a:effectLst/>
                        <a:latin typeface="Calibri" pitchFamily="34" charset="0"/>
                      </a:endParaRPr>
                    </a:p>
                  </a:txBody>
                  <a:tcPr marL="72000" marR="72000" marT="0" marB="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endParaRPr kumimoji="0" lang="de-DE" sz="2000" b="1" i="0" u="none" strike="noStrike" cap="none" normalizeH="0" baseline="0" dirty="0" smtClean="0">
                        <a:ln>
                          <a:noFill/>
                        </a:ln>
                        <a:solidFill>
                          <a:srgbClr val="404040"/>
                        </a:solidFill>
                        <a:effectLst/>
                        <a:latin typeface="Calibri" pitchFamily="34" charset="0"/>
                      </a:endParaRPr>
                    </a:p>
                  </a:txBody>
                  <a:tcPr marL="72000" marR="72000" marT="0" marB="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endParaRPr kumimoji="0" lang="de-DE" sz="2000" b="1" i="0" u="none" strike="noStrike" cap="none" normalizeH="0" baseline="0" dirty="0" smtClean="0">
                        <a:ln>
                          <a:noFill/>
                        </a:ln>
                        <a:solidFill>
                          <a:srgbClr val="404040"/>
                        </a:solidFill>
                        <a:effectLst/>
                        <a:latin typeface="Calibri" pitchFamily="34" charset="0"/>
                      </a:endParaRPr>
                    </a:p>
                  </a:txBody>
                  <a:tcPr marL="72000" marR="72000" marT="0" marB="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endParaRPr kumimoji="0" lang="de-DE" sz="2000" b="1" i="0" u="none" strike="noStrike" cap="none" normalizeH="0" baseline="0" dirty="0" smtClean="0">
                        <a:ln>
                          <a:noFill/>
                        </a:ln>
                        <a:solidFill>
                          <a:srgbClr val="404040"/>
                        </a:solidFill>
                        <a:effectLst/>
                        <a:latin typeface="Calibri" pitchFamily="34" charset="0"/>
                      </a:endParaRPr>
                    </a:p>
                  </a:txBody>
                  <a:tcPr marL="72000" marR="72000" marT="0" marB="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endParaRPr kumimoji="0" lang="de-DE" sz="2000" b="1" i="0" u="none" strike="noStrike" cap="none" normalizeH="0" baseline="0" dirty="0" smtClean="0">
                        <a:ln>
                          <a:noFill/>
                        </a:ln>
                        <a:solidFill>
                          <a:srgbClr val="404040"/>
                        </a:solidFill>
                        <a:effectLst/>
                        <a:latin typeface="Calibri" pitchFamily="34" charset="0"/>
                      </a:endParaRPr>
                    </a:p>
                  </a:txBody>
                  <a:tcPr marL="72000" marR="72000" marT="0" marB="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endParaRPr kumimoji="0" lang="de-DE" sz="2000" b="1" i="0" u="none" strike="noStrike" cap="none" normalizeH="0" baseline="0" dirty="0" smtClean="0">
                        <a:ln>
                          <a:noFill/>
                        </a:ln>
                        <a:solidFill>
                          <a:srgbClr val="404040"/>
                        </a:solidFill>
                        <a:effectLst/>
                        <a:latin typeface="Calibri" pitchFamily="34" charset="0"/>
                      </a:endParaRPr>
                    </a:p>
                  </a:txBody>
                  <a:tcPr marL="72000" marR="72000" marT="0" marB="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endParaRPr kumimoji="0" lang="de-DE" sz="2000" b="1" i="0" u="none" strike="noStrike" cap="none" normalizeH="0" baseline="0" dirty="0" smtClean="0">
                        <a:ln>
                          <a:noFill/>
                        </a:ln>
                        <a:solidFill>
                          <a:srgbClr val="404040"/>
                        </a:solidFill>
                        <a:effectLst/>
                        <a:latin typeface="Calibri" pitchFamily="34" charset="0"/>
                      </a:endParaRPr>
                    </a:p>
                  </a:txBody>
                  <a:tcPr marL="72000" marR="72000" marT="0" marB="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endParaRPr kumimoji="0" lang="de-DE" sz="2000" b="1" i="0" u="none" strike="noStrike" cap="none" normalizeH="0" baseline="0" dirty="0" smtClean="0">
                        <a:ln>
                          <a:noFill/>
                        </a:ln>
                        <a:solidFill>
                          <a:srgbClr val="404040"/>
                        </a:solidFill>
                        <a:effectLst/>
                        <a:latin typeface="Calibri" pitchFamily="34" charset="0"/>
                      </a:endParaRPr>
                    </a:p>
                  </a:txBody>
                  <a:tcPr marL="72000" marR="72000" marT="0" marB="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endParaRPr kumimoji="0" lang="de-DE" sz="2000" b="1" i="0" u="none" strike="noStrike" cap="none" normalizeH="0" baseline="0" dirty="0" smtClean="0">
                        <a:ln>
                          <a:noFill/>
                        </a:ln>
                        <a:solidFill>
                          <a:srgbClr val="404040"/>
                        </a:solidFill>
                        <a:effectLst/>
                        <a:latin typeface="Calibri" pitchFamily="34" charset="0"/>
                      </a:endParaRPr>
                    </a:p>
                  </a:txBody>
                  <a:tcPr marL="72000" marR="72000" marT="0" marB="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endParaRPr kumimoji="0" lang="de-DE" sz="2000" b="1" i="0" u="none" strike="noStrike" cap="none" normalizeH="0" baseline="0" dirty="0" smtClean="0">
                        <a:ln>
                          <a:noFill/>
                        </a:ln>
                        <a:solidFill>
                          <a:srgbClr val="404040"/>
                        </a:solidFill>
                        <a:effectLst/>
                        <a:latin typeface="Calibri" pitchFamily="34" charset="0"/>
                      </a:endParaRPr>
                    </a:p>
                  </a:txBody>
                  <a:tcPr marL="72000" marR="72000" marT="0" marB="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endParaRPr kumimoji="0" lang="de-DE" sz="2000" b="1" i="0" u="none" strike="noStrike" cap="none" normalizeH="0" baseline="0" dirty="0" smtClean="0">
                        <a:ln>
                          <a:noFill/>
                        </a:ln>
                        <a:solidFill>
                          <a:srgbClr val="404040"/>
                        </a:solidFill>
                        <a:effectLst/>
                        <a:latin typeface="Calibri" pitchFamily="34" charset="0"/>
                      </a:endParaRPr>
                    </a:p>
                  </a:txBody>
                  <a:tcPr marL="72000" marR="72000" marT="0" marB="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endParaRPr kumimoji="0" lang="de-DE" sz="2000" b="1" i="0" u="none" strike="noStrike" cap="none" normalizeH="0" baseline="0" dirty="0" smtClean="0">
                        <a:ln>
                          <a:noFill/>
                        </a:ln>
                        <a:solidFill>
                          <a:srgbClr val="404040"/>
                        </a:solidFill>
                        <a:effectLst/>
                        <a:latin typeface="Calibri" pitchFamily="34" charset="0"/>
                      </a:endParaRPr>
                    </a:p>
                  </a:txBody>
                  <a:tcPr marL="72000" marR="72000" marT="0" marB="0" anchor="ctr" horzOverflow="overflow">
                    <a:lnL w="12700" cap="flat" cmpd="sng" algn="ctr">
                      <a:solidFill>
                        <a:schemeClr val="bg2"/>
                      </a:solidFill>
                      <a:prstDash val="solid"/>
                      <a:round/>
                      <a:headEnd type="none" w="med" len="med"/>
                      <a:tailEnd type="none" w="med" len="med"/>
                    </a:lnL>
                    <a:lnR w="28575" cap="flat" cmpd="sng" algn="ctr">
                      <a:solidFill>
                        <a:schemeClr val="hlink"/>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hlink"/>
                      </a:solidFill>
                      <a:prstDash val="solid"/>
                      <a:round/>
                      <a:headEnd type="none" w="med" len="med"/>
                      <a:tailEnd type="none" w="med" len="med"/>
                    </a:lnB>
                    <a:lnTlToBr>
                      <a:noFill/>
                    </a:lnTlToBr>
                    <a:lnBlToTr>
                      <a:noFill/>
                    </a:lnBlToTr>
                    <a:noFill/>
                  </a:tcPr>
                </a:tc>
              </a:tr>
            </a:tbl>
          </a:graphicData>
        </a:graphic>
      </p:graphicFrame>
      <p:graphicFrame>
        <p:nvGraphicFramePr>
          <p:cNvPr id="17" name="Group 823"/>
          <p:cNvGraphicFramePr>
            <a:graphicFrameLocks noGrp="1"/>
          </p:cNvGraphicFramePr>
          <p:nvPr/>
        </p:nvGraphicFramePr>
        <p:xfrm>
          <a:off x="342900" y="1346200"/>
          <a:ext cx="8640763" cy="274638"/>
        </p:xfrm>
        <a:graphic>
          <a:graphicData uri="http://schemas.openxmlformats.org/drawingml/2006/table">
            <a:tbl>
              <a:tblPr/>
              <a:tblGrid>
                <a:gridCol w="6918512"/>
                <a:gridCol w="1722251"/>
              </a:tblGrid>
              <a:tr h="274638">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de-DE" sz="1800" b="1" i="0" u="none" strike="noStrike" cap="none" normalizeH="0" baseline="0" dirty="0" smtClean="0">
                          <a:ln>
                            <a:noFill/>
                          </a:ln>
                          <a:solidFill>
                            <a:srgbClr val="404040"/>
                          </a:solidFill>
                          <a:effectLst/>
                          <a:latin typeface="Calibri" pitchFamily="34" charset="0"/>
                        </a:rPr>
                        <a:t>2013</a:t>
                      </a:r>
                      <a:endParaRPr kumimoji="0" lang="de-DE" sz="1800" b="1" i="0" u="none" strike="noStrike" cap="none" normalizeH="0" baseline="0" dirty="0" smtClean="0">
                        <a:ln>
                          <a:noFill/>
                        </a:ln>
                        <a:solidFill>
                          <a:srgbClr val="404040"/>
                        </a:solidFill>
                        <a:effectLst/>
                        <a:latin typeface="Calibri" pitchFamily="34" charset="0"/>
                      </a:endParaRPr>
                    </a:p>
                  </a:txBody>
                  <a:tcPr marL="0" marR="0" marT="0" marB="0" horzOverflow="overflow">
                    <a:lnL w="28575" cap="flat" cmpd="sng" algn="ctr">
                      <a:solidFill>
                        <a:schemeClr val="hlink"/>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hlink"/>
                      </a:solidFill>
                      <a:prstDash val="solid"/>
                      <a:round/>
                      <a:headEnd type="none" w="med" len="med"/>
                      <a:tailEnd type="none" w="med" len="med"/>
                    </a:lnT>
                    <a:lnB cap="flat">
                      <a:noFill/>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de-DE" sz="1800" b="1" i="0" u="none" strike="noStrike" cap="none" normalizeH="0" baseline="0" dirty="0" smtClean="0">
                          <a:ln>
                            <a:noFill/>
                          </a:ln>
                          <a:solidFill>
                            <a:srgbClr val="404040"/>
                          </a:solidFill>
                          <a:effectLst/>
                          <a:latin typeface="Calibri" pitchFamily="34" charset="0"/>
                        </a:rPr>
                        <a:t>2014</a:t>
                      </a:r>
                      <a:endParaRPr kumimoji="0" lang="de-DE" sz="1800" b="1" i="0" u="none" strike="noStrike" cap="none" normalizeH="0" baseline="0" dirty="0" smtClean="0">
                        <a:ln>
                          <a:noFill/>
                        </a:ln>
                        <a:solidFill>
                          <a:srgbClr val="404040"/>
                        </a:solidFill>
                        <a:effectLst/>
                        <a:latin typeface="Calibri" pitchFamily="34" charset="0"/>
                      </a:endParaRPr>
                    </a:p>
                  </a:txBody>
                  <a:tcPr marL="0" marR="0" marT="0" marB="0" horzOverflow="overflow">
                    <a:lnL w="12700" cap="flat" cmpd="sng" algn="ctr">
                      <a:solidFill>
                        <a:schemeClr val="tx1"/>
                      </a:solidFill>
                      <a:prstDash val="solid"/>
                      <a:round/>
                      <a:headEnd type="none" w="med" len="med"/>
                      <a:tailEnd type="none" w="med" len="med"/>
                    </a:lnL>
                    <a:lnR w="28575" cap="flat" cmpd="sng" algn="ctr">
                      <a:solidFill>
                        <a:schemeClr val="hlink"/>
                      </a:solidFill>
                      <a:prstDash val="solid"/>
                      <a:round/>
                      <a:headEnd type="none" w="med" len="med"/>
                      <a:tailEnd type="none" w="med" len="med"/>
                    </a:lnR>
                    <a:lnT w="28575" cap="flat" cmpd="sng" algn="ctr">
                      <a:solidFill>
                        <a:schemeClr val="hlink"/>
                      </a:solidFill>
                      <a:prstDash val="solid"/>
                      <a:round/>
                      <a:headEnd type="none" w="med" len="med"/>
                      <a:tailEnd type="none" w="med" len="med"/>
                    </a:lnT>
                    <a:lnB cap="flat">
                      <a:noFill/>
                    </a:lnB>
                    <a:lnTlToBr>
                      <a:noFill/>
                    </a:lnTlToBr>
                    <a:lnBlToTr>
                      <a:noFill/>
                    </a:lnBlToTr>
                    <a:noFill/>
                  </a:tcPr>
                </a:tc>
              </a:tr>
            </a:tbl>
          </a:graphicData>
        </a:graphic>
      </p:graphicFrame>
      <p:grpSp>
        <p:nvGrpSpPr>
          <p:cNvPr id="63" name="Gruppieren 62"/>
          <p:cNvGrpSpPr/>
          <p:nvPr/>
        </p:nvGrpSpPr>
        <p:grpSpPr>
          <a:xfrm>
            <a:off x="1160927" y="2109788"/>
            <a:ext cx="533400" cy="254001"/>
            <a:chOff x="1160927" y="2109788"/>
            <a:chExt cx="533400" cy="254001"/>
          </a:xfrm>
        </p:grpSpPr>
        <p:sp>
          <p:nvSpPr>
            <p:cNvPr id="19" name="Freeform 125"/>
            <p:cNvSpPr>
              <a:spLocks/>
            </p:cNvSpPr>
            <p:nvPr/>
          </p:nvSpPr>
          <p:spPr bwMode="auto">
            <a:xfrm>
              <a:off x="1160927" y="2127251"/>
              <a:ext cx="220663" cy="236538"/>
            </a:xfrm>
            <a:custGeom>
              <a:avLst/>
              <a:gdLst>
                <a:gd name="T0" fmla="*/ 0 w 360"/>
                <a:gd name="T1" fmla="*/ 102 h 360"/>
                <a:gd name="T2" fmla="*/ 54 w 360"/>
                <a:gd name="T3" fmla="*/ 204 h 360"/>
                <a:gd name="T4" fmla="*/ 109 w 360"/>
                <a:gd name="T5" fmla="*/ 102 h 360"/>
                <a:gd name="T6" fmla="*/ 109 w 360"/>
                <a:gd name="T7" fmla="*/ 102 h 360"/>
                <a:gd name="T8" fmla="*/ 54 w 360"/>
                <a:gd name="T9" fmla="*/ 0 h 360"/>
                <a:gd name="T10" fmla="*/ 0 w 360"/>
                <a:gd name="T11" fmla="*/ 102 h 360"/>
                <a:gd name="T12" fmla="*/ 0 60000 65536"/>
                <a:gd name="T13" fmla="*/ 0 60000 65536"/>
                <a:gd name="T14" fmla="*/ 0 60000 65536"/>
                <a:gd name="T15" fmla="*/ 0 60000 65536"/>
                <a:gd name="T16" fmla="*/ 0 60000 65536"/>
                <a:gd name="T17" fmla="*/ 0 60000 65536"/>
                <a:gd name="T18" fmla="*/ 0 w 360"/>
                <a:gd name="T19" fmla="*/ 0 h 360"/>
                <a:gd name="T20" fmla="*/ 360 w 360"/>
                <a:gd name="T21" fmla="*/ 360 h 360"/>
              </a:gdLst>
              <a:ahLst/>
              <a:cxnLst>
                <a:cxn ang="T12">
                  <a:pos x="T0" y="T1"/>
                </a:cxn>
                <a:cxn ang="T13">
                  <a:pos x="T2" y="T3"/>
                </a:cxn>
                <a:cxn ang="T14">
                  <a:pos x="T4" y="T5"/>
                </a:cxn>
                <a:cxn ang="T15">
                  <a:pos x="T6" y="T7"/>
                </a:cxn>
                <a:cxn ang="T16">
                  <a:pos x="T8" y="T9"/>
                </a:cxn>
                <a:cxn ang="T17">
                  <a:pos x="T10" y="T11"/>
                </a:cxn>
              </a:cxnLst>
              <a:rect l="T18" t="T19" r="T20" b="T21"/>
              <a:pathLst>
                <a:path w="360" h="360">
                  <a:moveTo>
                    <a:pt x="0" y="180"/>
                  </a:moveTo>
                  <a:cubicBezTo>
                    <a:pt x="0" y="279"/>
                    <a:pt x="81" y="360"/>
                    <a:pt x="180" y="360"/>
                  </a:cubicBezTo>
                  <a:cubicBezTo>
                    <a:pt x="280" y="360"/>
                    <a:pt x="360" y="279"/>
                    <a:pt x="360" y="180"/>
                  </a:cubicBezTo>
                  <a:cubicBezTo>
                    <a:pt x="360" y="180"/>
                    <a:pt x="360" y="180"/>
                    <a:pt x="360" y="180"/>
                  </a:cubicBezTo>
                  <a:cubicBezTo>
                    <a:pt x="360" y="80"/>
                    <a:pt x="280" y="0"/>
                    <a:pt x="180" y="0"/>
                  </a:cubicBezTo>
                  <a:cubicBezTo>
                    <a:pt x="81" y="0"/>
                    <a:pt x="0" y="80"/>
                    <a:pt x="0" y="180"/>
                  </a:cubicBezTo>
                </a:path>
              </a:pathLst>
            </a:custGeom>
            <a:solidFill>
              <a:srgbClr val="85A446"/>
            </a:solidFill>
            <a:ln w="0">
              <a:solidFill>
                <a:srgbClr val="000000"/>
              </a:solidFill>
              <a:prstDash val="solid"/>
              <a:round/>
              <a:headEnd/>
              <a:tailEnd/>
            </a:ln>
          </p:spPr>
          <p:txBody>
            <a:bodyPr/>
            <a:lstStyle/>
            <a:p>
              <a:endParaRPr lang="en-US"/>
            </a:p>
          </p:txBody>
        </p:sp>
        <p:sp>
          <p:nvSpPr>
            <p:cNvPr id="20" name="Text Box 730"/>
            <p:cNvSpPr txBox="1">
              <a:spLocks noChangeArrowheads="1"/>
            </p:cNvSpPr>
            <p:nvPr/>
          </p:nvSpPr>
          <p:spPr bwMode="auto">
            <a:xfrm>
              <a:off x="1438740" y="2109788"/>
              <a:ext cx="255587" cy="153888"/>
            </a:xfrm>
            <a:prstGeom prst="rect">
              <a:avLst/>
            </a:prstGeom>
            <a:noFill/>
            <a:ln w="9525">
              <a:noFill/>
              <a:miter lim="800000"/>
              <a:headEnd/>
              <a:tailEnd/>
            </a:ln>
          </p:spPr>
          <p:txBody>
            <a:bodyPr wrap="square" lIns="0" tIns="0" rIns="0" bIns="0">
              <a:spAutoFit/>
            </a:bodyPr>
            <a:lstStyle/>
            <a:p>
              <a:pPr>
                <a:spcBef>
                  <a:spcPct val="50000"/>
                </a:spcBef>
              </a:pPr>
              <a:r>
                <a:rPr lang="en-GB" sz="1000" dirty="0" smtClean="0"/>
                <a:t>TP3</a:t>
              </a:r>
              <a:endParaRPr lang="de-DE" sz="1000" dirty="0"/>
            </a:p>
          </p:txBody>
        </p:sp>
      </p:grpSp>
      <p:sp>
        <p:nvSpPr>
          <p:cNvPr id="39" name="Text Box 755"/>
          <p:cNvSpPr txBox="1">
            <a:spLocks noChangeArrowheads="1"/>
          </p:cNvSpPr>
          <p:nvPr/>
        </p:nvSpPr>
        <p:spPr bwMode="auto">
          <a:xfrm>
            <a:off x="366341" y="2665042"/>
            <a:ext cx="4214812" cy="191088"/>
          </a:xfrm>
          <a:prstGeom prst="rect">
            <a:avLst/>
          </a:prstGeom>
          <a:solidFill>
            <a:srgbClr val="CCFFFF"/>
          </a:solidFill>
          <a:ln w="9525">
            <a:solidFill>
              <a:srgbClr val="0000FF"/>
            </a:solidFill>
            <a:miter lim="800000"/>
            <a:headEnd/>
            <a:tailEnd/>
          </a:ln>
        </p:spPr>
        <p:txBody>
          <a:bodyPr tIns="10800" bIns="10800">
            <a:spAutoFit/>
          </a:bodyPr>
          <a:lstStyle/>
          <a:p>
            <a:pPr>
              <a:spcBef>
                <a:spcPct val="50000"/>
              </a:spcBef>
            </a:pPr>
            <a:endParaRPr lang="en-US" sz="1100" dirty="0"/>
          </a:p>
        </p:txBody>
      </p:sp>
      <p:grpSp>
        <p:nvGrpSpPr>
          <p:cNvPr id="64" name="Gruppieren 63"/>
          <p:cNvGrpSpPr/>
          <p:nvPr/>
        </p:nvGrpSpPr>
        <p:grpSpPr>
          <a:xfrm>
            <a:off x="2246777" y="2109788"/>
            <a:ext cx="533400" cy="254001"/>
            <a:chOff x="1160927" y="2109788"/>
            <a:chExt cx="533400" cy="254001"/>
          </a:xfrm>
        </p:grpSpPr>
        <p:sp>
          <p:nvSpPr>
            <p:cNvPr id="65" name="Freeform 125"/>
            <p:cNvSpPr>
              <a:spLocks/>
            </p:cNvSpPr>
            <p:nvPr/>
          </p:nvSpPr>
          <p:spPr bwMode="auto">
            <a:xfrm>
              <a:off x="1160927" y="2127251"/>
              <a:ext cx="220663" cy="236538"/>
            </a:xfrm>
            <a:custGeom>
              <a:avLst/>
              <a:gdLst>
                <a:gd name="T0" fmla="*/ 0 w 360"/>
                <a:gd name="T1" fmla="*/ 102 h 360"/>
                <a:gd name="T2" fmla="*/ 54 w 360"/>
                <a:gd name="T3" fmla="*/ 204 h 360"/>
                <a:gd name="T4" fmla="*/ 109 w 360"/>
                <a:gd name="T5" fmla="*/ 102 h 360"/>
                <a:gd name="T6" fmla="*/ 109 w 360"/>
                <a:gd name="T7" fmla="*/ 102 h 360"/>
                <a:gd name="T8" fmla="*/ 54 w 360"/>
                <a:gd name="T9" fmla="*/ 0 h 360"/>
                <a:gd name="T10" fmla="*/ 0 w 360"/>
                <a:gd name="T11" fmla="*/ 102 h 360"/>
                <a:gd name="T12" fmla="*/ 0 60000 65536"/>
                <a:gd name="T13" fmla="*/ 0 60000 65536"/>
                <a:gd name="T14" fmla="*/ 0 60000 65536"/>
                <a:gd name="T15" fmla="*/ 0 60000 65536"/>
                <a:gd name="T16" fmla="*/ 0 60000 65536"/>
                <a:gd name="T17" fmla="*/ 0 60000 65536"/>
                <a:gd name="T18" fmla="*/ 0 w 360"/>
                <a:gd name="T19" fmla="*/ 0 h 360"/>
                <a:gd name="T20" fmla="*/ 360 w 360"/>
                <a:gd name="T21" fmla="*/ 360 h 360"/>
              </a:gdLst>
              <a:ahLst/>
              <a:cxnLst>
                <a:cxn ang="T12">
                  <a:pos x="T0" y="T1"/>
                </a:cxn>
                <a:cxn ang="T13">
                  <a:pos x="T2" y="T3"/>
                </a:cxn>
                <a:cxn ang="T14">
                  <a:pos x="T4" y="T5"/>
                </a:cxn>
                <a:cxn ang="T15">
                  <a:pos x="T6" y="T7"/>
                </a:cxn>
                <a:cxn ang="T16">
                  <a:pos x="T8" y="T9"/>
                </a:cxn>
                <a:cxn ang="T17">
                  <a:pos x="T10" y="T11"/>
                </a:cxn>
              </a:cxnLst>
              <a:rect l="T18" t="T19" r="T20" b="T21"/>
              <a:pathLst>
                <a:path w="360" h="360">
                  <a:moveTo>
                    <a:pt x="0" y="180"/>
                  </a:moveTo>
                  <a:cubicBezTo>
                    <a:pt x="0" y="279"/>
                    <a:pt x="81" y="360"/>
                    <a:pt x="180" y="360"/>
                  </a:cubicBezTo>
                  <a:cubicBezTo>
                    <a:pt x="280" y="360"/>
                    <a:pt x="360" y="279"/>
                    <a:pt x="360" y="180"/>
                  </a:cubicBezTo>
                  <a:cubicBezTo>
                    <a:pt x="360" y="180"/>
                    <a:pt x="360" y="180"/>
                    <a:pt x="360" y="180"/>
                  </a:cubicBezTo>
                  <a:cubicBezTo>
                    <a:pt x="360" y="80"/>
                    <a:pt x="280" y="0"/>
                    <a:pt x="180" y="0"/>
                  </a:cubicBezTo>
                  <a:cubicBezTo>
                    <a:pt x="81" y="0"/>
                    <a:pt x="0" y="80"/>
                    <a:pt x="0" y="180"/>
                  </a:cubicBezTo>
                </a:path>
              </a:pathLst>
            </a:custGeom>
            <a:solidFill>
              <a:srgbClr val="85A446"/>
            </a:solidFill>
            <a:ln w="0">
              <a:solidFill>
                <a:srgbClr val="000000"/>
              </a:solidFill>
              <a:prstDash val="solid"/>
              <a:round/>
              <a:headEnd/>
              <a:tailEnd/>
            </a:ln>
          </p:spPr>
          <p:txBody>
            <a:bodyPr/>
            <a:lstStyle/>
            <a:p>
              <a:endParaRPr lang="en-US"/>
            </a:p>
          </p:txBody>
        </p:sp>
        <p:sp>
          <p:nvSpPr>
            <p:cNvPr id="66" name="Text Box 730"/>
            <p:cNvSpPr txBox="1">
              <a:spLocks noChangeArrowheads="1"/>
            </p:cNvSpPr>
            <p:nvPr/>
          </p:nvSpPr>
          <p:spPr bwMode="auto">
            <a:xfrm>
              <a:off x="1438740" y="2109788"/>
              <a:ext cx="255587" cy="153888"/>
            </a:xfrm>
            <a:prstGeom prst="rect">
              <a:avLst/>
            </a:prstGeom>
            <a:noFill/>
            <a:ln w="9525">
              <a:noFill/>
              <a:miter lim="800000"/>
              <a:headEnd/>
              <a:tailEnd/>
            </a:ln>
          </p:spPr>
          <p:txBody>
            <a:bodyPr wrap="square" lIns="0" tIns="0" rIns="0" bIns="0">
              <a:spAutoFit/>
            </a:bodyPr>
            <a:lstStyle/>
            <a:p>
              <a:pPr>
                <a:spcBef>
                  <a:spcPct val="50000"/>
                </a:spcBef>
              </a:pPr>
              <a:r>
                <a:rPr lang="en-GB" sz="1000" dirty="0" smtClean="0"/>
                <a:t>TP4</a:t>
              </a:r>
              <a:endParaRPr lang="de-DE" sz="1000" dirty="0"/>
            </a:p>
          </p:txBody>
        </p:sp>
      </p:grpSp>
      <p:grpSp>
        <p:nvGrpSpPr>
          <p:cNvPr id="67" name="Gruppieren 66"/>
          <p:cNvGrpSpPr/>
          <p:nvPr/>
        </p:nvGrpSpPr>
        <p:grpSpPr>
          <a:xfrm>
            <a:off x="3437402" y="2109788"/>
            <a:ext cx="533400" cy="254001"/>
            <a:chOff x="1160927" y="2109788"/>
            <a:chExt cx="533400" cy="254001"/>
          </a:xfrm>
        </p:grpSpPr>
        <p:sp>
          <p:nvSpPr>
            <p:cNvPr id="68" name="Freeform 125"/>
            <p:cNvSpPr>
              <a:spLocks/>
            </p:cNvSpPr>
            <p:nvPr/>
          </p:nvSpPr>
          <p:spPr bwMode="auto">
            <a:xfrm>
              <a:off x="1160927" y="2127251"/>
              <a:ext cx="220663" cy="236538"/>
            </a:xfrm>
            <a:custGeom>
              <a:avLst/>
              <a:gdLst>
                <a:gd name="T0" fmla="*/ 0 w 360"/>
                <a:gd name="T1" fmla="*/ 102 h 360"/>
                <a:gd name="T2" fmla="*/ 54 w 360"/>
                <a:gd name="T3" fmla="*/ 204 h 360"/>
                <a:gd name="T4" fmla="*/ 109 w 360"/>
                <a:gd name="T5" fmla="*/ 102 h 360"/>
                <a:gd name="T6" fmla="*/ 109 w 360"/>
                <a:gd name="T7" fmla="*/ 102 h 360"/>
                <a:gd name="T8" fmla="*/ 54 w 360"/>
                <a:gd name="T9" fmla="*/ 0 h 360"/>
                <a:gd name="T10" fmla="*/ 0 w 360"/>
                <a:gd name="T11" fmla="*/ 102 h 360"/>
                <a:gd name="T12" fmla="*/ 0 60000 65536"/>
                <a:gd name="T13" fmla="*/ 0 60000 65536"/>
                <a:gd name="T14" fmla="*/ 0 60000 65536"/>
                <a:gd name="T15" fmla="*/ 0 60000 65536"/>
                <a:gd name="T16" fmla="*/ 0 60000 65536"/>
                <a:gd name="T17" fmla="*/ 0 60000 65536"/>
                <a:gd name="T18" fmla="*/ 0 w 360"/>
                <a:gd name="T19" fmla="*/ 0 h 360"/>
                <a:gd name="T20" fmla="*/ 360 w 360"/>
                <a:gd name="T21" fmla="*/ 360 h 360"/>
              </a:gdLst>
              <a:ahLst/>
              <a:cxnLst>
                <a:cxn ang="T12">
                  <a:pos x="T0" y="T1"/>
                </a:cxn>
                <a:cxn ang="T13">
                  <a:pos x="T2" y="T3"/>
                </a:cxn>
                <a:cxn ang="T14">
                  <a:pos x="T4" y="T5"/>
                </a:cxn>
                <a:cxn ang="T15">
                  <a:pos x="T6" y="T7"/>
                </a:cxn>
                <a:cxn ang="T16">
                  <a:pos x="T8" y="T9"/>
                </a:cxn>
                <a:cxn ang="T17">
                  <a:pos x="T10" y="T11"/>
                </a:cxn>
              </a:cxnLst>
              <a:rect l="T18" t="T19" r="T20" b="T21"/>
              <a:pathLst>
                <a:path w="360" h="360">
                  <a:moveTo>
                    <a:pt x="0" y="180"/>
                  </a:moveTo>
                  <a:cubicBezTo>
                    <a:pt x="0" y="279"/>
                    <a:pt x="81" y="360"/>
                    <a:pt x="180" y="360"/>
                  </a:cubicBezTo>
                  <a:cubicBezTo>
                    <a:pt x="280" y="360"/>
                    <a:pt x="360" y="279"/>
                    <a:pt x="360" y="180"/>
                  </a:cubicBezTo>
                  <a:cubicBezTo>
                    <a:pt x="360" y="180"/>
                    <a:pt x="360" y="180"/>
                    <a:pt x="360" y="180"/>
                  </a:cubicBezTo>
                  <a:cubicBezTo>
                    <a:pt x="360" y="80"/>
                    <a:pt x="280" y="0"/>
                    <a:pt x="180" y="0"/>
                  </a:cubicBezTo>
                  <a:cubicBezTo>
                    <a:pt x="81" y="0"/>
                    <a:pt x="0" y="80"/>
                    <a:pt x="0" y="180"/>
                  </a:cubicBezTo>
                </a:path>
              </a:pathLst>
            </a:custGeom>
            <a:solidFill>
              <a:srgbClr val="85A446"/>
            </a:solidFill>
            <a:ln w="0">
              <a:solidFill>
                <a:srgbClr val="000000"/>
              </a:solidFill>
              <a:prstDash val="solid"/>
              <a:round/>
              <a:headEnd/>
              <a:tailEnd/>
            </a:ln>
          </p:spPr>
          <p:txBody>
            <a:bodyPr/>
            <a:lstStyle/>
            <a:p>
              <a:endParaRPr lang="en-US"/>
            </a:p>
          </p:txBody>
        </p:sp>
        <p:sp>
          <p:nvSpPr>
            <p:cNvPr id="69" name="Text Box 730"/>
            <p:cNvSpPr txBox="1">
              <a:spLocks noChangeArrowheads="1"/>
            </p:cNvSpPr>
            <p:nvPr/>
          </p:nvSpPr>
          <p:spPr bwMode="auto">
            <a:xfrm>
              <a:off x="1438740" y="2109788"/>
              <a:ext cx="255587" cy="153888"/>
            </a:xfrm>
            <a:prstGeom prst="rect">
              <a:avLst/>
            </a:prstGeom>
            <a:noFill/>
            <a:ln w="9525">
              <a:noFill/>
              <a:miter lim="800000"/>
              <a:headEnd/>
              <a:tailEnd/>
            </a:ln>
          </p:spPr>
          <p:txBody>
            <a:bodyPr wrap="square" lIns="0" tIns="0" rIns="0" bIns="0">
              <a:spAutoFit/>
            </a:bodyPr>
            <a:lstStyle/>
            <a:p>
              <a:pPr>
                <a:spcBef>
                  <a:spcPct val="50000"/>
                </a:spcBef>
              </a:pPr>
              <a:r>
                <a:rPr lang="en-GB" sz="1000" dirty="0" smtClean="0"/>
                <a:t>TP5</a:t>
              </a:r>
              <a:endParaRPr lang="de-DE" sz="1000" dirty="0"/>
            </a:p>
          </p:txBody>
        </p:sp>
      </p:grpSp>
      <p:grpSp>
        <p:nvGrpSpPr>
          <p:cNvPr id="70" name="Gruppieren 69"/>
          <p:cNvGrpSpPr/>
          <p:nvPr/>
        </p:nvGrpSpPr>
        <p:grpSpPr>
          <a:xfrm>
            <a:off x="4418477" y="2109788"/>
            <a:ext cx="533400" cy="254001"/>
            <a:chOff x="1160927" y="2109788"/>
            <a:chExt cx="533400" cy="254001"/>
          </a:xfrm>
        </p:grpSpPr>
        <p:sp>
          <p:nvSpPr>
            <p:cNvPr id="71" name="Freeform 125"/>
            <p:cNvSpPr>
              <a:spLocks/>
            </p:cNvSpPr>
            <p:nvPr/>
          </p:nvSpPr>
          <p:spPr bwMode="auto">
            <a:xfrm>
              <a:off x="1160927" y="2127251"/>
              <a:ext cx="220663" cy="236538"/>
            </a:xfrm>
            <a:custGeom>
              <a:avLst/>
              <a:gdLst>
                <a:gd name="T0" fmla="*/ 0 w 360"/>
                <a:gd name="T1" fmla="*/ 102 h 360"/>
                <a:gd name="T2" fmla="*/ 54 w 360"/>
                <a:gd name="T3" fmla="*/ 204 h 360"/>
                <a:gd name="T4" fmla="*/ 109 w 360"/>
                <a:gd name="T5" fmla="*/ 102 h 360"/>
                <a:gd name="T6" fmla="*/ 109 w 360"/>
                <a:gd name="T7" fmla="*/ 102 h 360"/>
                <a:gd name="T8" fmla="*/ 54 w 360"/>
                <a:gd name="T9" fmla="*/ 0 h 360"/>
                <a:gd name="T10" fmla="*/ 0 w 360"/>
                <a:gd name="T11" fmla="*/ 102 h 360"/>
                <a:gd name="T12" fmla="*/ 0 60000 65536"/>
                <a:gd name="T13" fmla="*/ 0 60000 65536"/>
                <a:gd name="T14" fmla="*/ 0 60000 65536"/>
                <a:gd name="T15" fmla="*/ 0 60000 65536"/>
                <a:gd name="T16" fmla="*/ 0 60000 65536"/>
                <a:gd name="T17" fmla="*/ 0 60000 65536"/>
                <a:gd name="T18" fmla="*/ 0 w 360"/>
                <a:gd name="T19" fmla="*/ 0 h 360"/>
                <a:gd name="T20" fmla="*/ 360 w 360"/>
                <a:gd name="T21" fmla="*/ 360 h 360"/>
              </a:gdLst>
              <a:ahLst/>
              <a:cxnLst>
                <a:cxn ang="T12">
                  <a:pos x="T0" y="T1"/>
                </a:cxn>
                <a:cxn ang="T13">
                  <a:pos x="T2" y="T3"/>
                </a:cxn>
                <a:cxn ang="T14">
                  <a:pos x="T4" y="T5"/>
                </a:cxn>
                <a:cxn ang="T15">
                  <a:pos x="T6" y="T7"/>
                </a:cxn>
                <a:cxn ang="T16">
                  <a:pos x="T8" y="T9"/>
                </a:cxn>
                <a:cxn ang="T17">
                  <a:pos x="T10" y="T11"/>
                </a:cxn>
              </a:cxnLst>
              <a:rect l="T18" t="T19" r="T20" b="T21"/>
              <a:pathLst>
                <a:path w="360" h="360">
                  <a:moveTo>
                    <a:pt x="0" y="180"/>
                  </a:moveTo>
                  <a:cubicBezTo>
                    <a:pt x="0" y="279"/>
                    <a:pt x="81" y="360"/>
                    <a:pt x="180" y="360"/>
                  </a:cubicBezTo>
                  <a:cubicBezTo>
                    <a:pt x="280" y="360"/>
                    <a:pt x="360" y="279"/>
                    <a:pt x="360" y="180"/>
                  </a:cubicBezTo>
                  <a:cubicBezTo>
                    <a:pt x="360" y="180"/>
                    <a:pt x="360" y="180"/>
                    <a:pt x="360" y="180"/>
                  </a:cubicBezTo>
                  <a:cubicBezTo>
                    <a:pt x="360" y="80"/>
                    <a:pt x="280" y="0"/>
                    <a:pt x="180" y="0"/>
                  </a:cubicBezTo>
                  <a:cubicBezTo>
                    <a:pt x="81" y="0"/>
                    <a:pt x="0" y="80"/>
                    <a:pt x="0" y="180"/>
                  </a:cubicBezTo>
                </a:path>
              </a:pathLst>
            </a:custGeom>
            <a:solidFill>
              <a:srgbClr val="85A446"/>
            </a:solidFill>
            <a:ln w="0">
              <a:solidFill>
                <a:srgbClr val="000000"/>
              </a:solidFill>
              <a:prstDash val="solid"/>
              <a:round/>
              <a:headEnd/>
              <a:tailEnd/>
            </a:ln>
          </p:spPr>
          <p:txBody>
            <a:bodyPr/>
            <a:lstStyle/>
            <a:p>
              <a:endParaRPr lang="en-US"/>
            </a:p>
          </p:txBody>
        </p:sp>
        <p:sp>
          <p:nvSpPr>
            <p:cNvPr id="72" name="Text Box 730"/>
            <p:cNvSpPr txBox="1">
              <a:spLocks noChangeArrowheads="1"/>
            </p:cNvSpPr>
            <p:nvPr/>
          </p:nvSpPr>
          <p:spPr bwMode="auto">
            <a:xfrm>
              <a:off x="1438740" y="2109788"/>
              <a:ext cx="255587" cy="153888"/>
            </a:xfrm>
            <a:prstGeom prst="rect">
              <a:avLst/>
            </a:prstGeom>
            <a:noFill/>
            <a:ln w="9525">
              <a:noFill/>
              <a:miter lim="800000"/>
              <a:headEnd/>
              <a:tailEnd/>
            </a:ln>
          </p:spPr>
          <p:txBody>
            <a:bodyPr wrap="square" lIns="0" tIns="0" rIns="0" bIns="0">
              <a:spAutoFit/>
            </a:bodyPr>
            <a:lstStyle/>
            <a:p>
              <a:pPr>
                <a:spcBef>
                  <a:spcPct val="50000"/>
                </a:spcBef>
              </a:pPr>
              <a:r>
                <a:rPr lang="en-GB" sz="1000" dirty="0" smtClean="0"/>
                <a:t>TP6</a:t>
              </a:r>
              <a:endParaRPr lang="de-DE" sz="1000" dirty="0"/>
            </a:p>
          </p:txBody>
        </p:sp>
      </p:grpSp>
      <p:grpSp>
        <p:nvGrpSpPr>
          <p:cNvPr id="78" name="Gruppieren 77"/>
          <p:cNvGrpSpPr/>
          <p:nvPr/>
        </p:nvGrpSpPr>
        <p:grpSpPr>
          <a:xfrm>
            <a:off x="5723402" y="2109788"/>
            <a:ext cx="533400" cy="254001"/>
            <a:chOff x="1160927" y="2109788"/>
            <a:chExt cx="533400" cy="254001"/>
          </a:xfrm>
        </p:grpSpPr>
        <p:sp>
          <p:nvSpPr>
            <p:cNvPr id="79" name="Freeform 125"/>
            <p:cNvSpPr>
              <a:spLocks/>
            </p:cNvSpPr>
            <p:nvPr/>
          </p:nvSpPr>
          <p:spPr bwMode="auto">
            <a:xfrm>
              <a:off x="1160927" y="2127251"/>
              <a:ext cx="220663" cy="236538"/>
            </a:xfrm>
            <a:custGeom>
              <a:avLst/>
              <a:gdLst>
                <a:gd name="T0" fmla="*/ 0 w 360"/>
                <a:gd name="T1" fmla="*/ 102 h 360"/>
                <a:gd name="T2" fmla="*/ 54 w 360"/>
                <a:gd name="T3" fmla="*/ 204 h 360"/>
                <a:gd name="T4" fmla="*/ 109 w 360"/>
                <a:gd name="T5" fmla="*/ 102 h 360"/>
                <a:gd name="T6" fmla="*/ 109 w 360"/>
                <a:gd name="T7" fmla="*/ 102 h 360"/>
                <a:gd name="T8" fmla="*/ 54 w 360"/>
                <a:gd name="T9" fmla="*/ 0 h 360"/>
                <a:gd name="T10" fmla="*/ 0 w 360"/>
                <a:gd name="T11" fmla="*/ 102 h 360"/>
                <a:gd name="T12" fmla="*/ 0 60000 65536"/>
                <a:gd name="T13" fmla="*/ 0 60000 65536"/>
                <a:gd name="T14" fmla="*/ 0 60000 65536"/>
                <a:gd name="T15" fmla="*/ 0 60000 65536"/>
                <a:gd name="T16" fmla="*/ 0 60000 65536"/>
                <a:gd name="T17" fmla="*/ 0 60000 65536"/>
                <a:gd name="T18" fmla="*/ 0 w 360"/>
                <a:gd name="T19" fmla="*/ 0 h 360"/>
                <a:gd name="T20" fmla="*/ 360 w 360"/>
                <a:gd name="T21" fmla="*/ 360 h 360"/>
              </a:gdLst>
              <a:ahLst/>
              <a:cxnLst>
                <a:cxn ang="T12">
                  <a:pos x="T0" y="T1"/>
                </a:cxn>
                <a:cxn ang="T13">
                  <a:pos x="T2" y="T3"/>
                </a:cxn>
                <a:cxn ang="T14">
                  <a:pos x="T4" y="T5"/>
                </a:cxn>
                <a:cxn ang="T15">
                  <a:pos x="T6" y="T7"/>
                </a:cxn>
                <a:cxn ang="T16">
                  <a:pos x="T8" y="T9"/>
                </a:cxn>
                <a:cxn ang="T17">
                  <a:pos x="T10" y="T11"/>
                </a:cxn>
              </a:cxnLst>
              <a:rect l="T18" t="T19" r="T20" b="T21"/>
              <a:pathLst>
                <a:path w="360" h="360">
                  <a:moveTo>
                    <a:pt x="0" y="180"/>
                  </a:moveTo>
                  <a:cubicBezTo>
                    <a:pt x="0" y="279"/>
                    <a:pt x="81" y="360"/>
                    <a:pt x="180" y="360"/>
                  </a:cubicBezTo>
                  <a:cubicBezTo>
                    <a:pt x="280" y="360"/>
                    <a:pt x="360" y="279"/>
                    <a:pt x="360" y="180"/>
                  </a:cubicBezTo>
                  <a:cubicBezTo>
                    <a:pt x="360" y="180"/>
                    <a:pt x="360" y="180"/>
                    <a:pt x="360" y="180"/>
                  </a:cubicBezTo>
                  <a:cubicBezTo>
                    <a:pt x="360" y="80"/>
                    <a:pt x="280" y="0"/>
                    <a:pt x="180" y="0"/>
                  </a:cubicBezTo>
                  <a:cubicBezTo>
                    <a:pt x="81" y="0"/>
                    <a:pt x="0" y="80"/>
                    <a:pt x="0" y="180"/>
                  </a:cubicBezTo>
                </a:path>
              </a:pathLst>
            </a:custGeom>
            <a:solidFill>
              <a:srgbClr val="85A446"/>
            </a:solidFill>
            <a:ln w="0">
              <a:solidFill>
                <a:srgbClr val="000000"/>
              </a:solidFill>
              <a:prstDash val="solid"/>
              <a:round/>
              <a:headEnd/>
              <a:tailEnd/>
            </a:ln>
          </p:spPr>
          <p:txBody>
            <a:bodyPr/>
            <a:lstStyle/>
            <a:p>
              <a:endParaRPr lang="en-US"/>
            </a:p>
          </p:txBody>
        </p:sp>
        <p:sp>
          <p:nvSpPr>
            <p:cNvPr id="80" name="Text Box 730"/>
            <p:cNvSpPr txBox="1">
              <a:spLocks noChangeArrowheads="1"/>
            </p:cNvSpPr>
            <p:nvPr/>
          </p:nvSpPr>
          <p:spPr bwMode="auto">
            <a:xfrm>
              <a:off x="1438740" y="2109788"/>
              <a:ext cx="255587" cy="153888"/>
            </a:xfrm>
            <a:prstGeom prst="rect">
              <a:avLst/>
            </a:prstGeom>
            <a:noFill/>
            <a:ln w="9525">
              <a:noFill/>
              <a:miter lim="800000"/>
              <a:headEnd/>
              <a:tailEnd/>
            </a:ln>
          </p:spPr>
          <p:txBody>
            <a:bodyPr wrap="square" lIns="0" tIns="0" rIns="0" bIns="0">
              <a:spAutoFit/>
            </a:bodyPr>
            <a:lstStyle/>
            <a:p>
              <a:pPr>
                <a:spcBef>
                  <a:spcPct val="50000"/>
                </a:spcBef>
              </a:pPr>
              <a:r>
                <a:rPr lang="en-GB" sz="1000" dirty="0" smtClean="0"/>
                <a:t>TP7</a:t>
              </a:r>
              <a:endParaRPr lang="de-DE" sz="1000" dirty="0"/>
            </a:p>
          </p:txBody>
        </p:sp>
      </p:grpSp>
      <p:grpSp>
        <p:nvGrpSpPr>
          <p:cNvPr id="81" name="Gruppieren 80"/>
          <p:cNvGrpSpPr/>
          <p:nvPr/>
        </p:nvGrpSpPr>
        <p:grpSpPr>
          <a:xfrm>
            <a:off x="6856877" y="2109788"/>
            <a:ext cx="533400" cy="254001"/>
            <a:chOff x="1160927" y="2109788"/>
            <a:chExt cx="533400" cy="254001"/>
          </a:xfrm>
        </p:grpSpPr>
        <p:sp>
          <p:nvSpPr>
            <p:cNvPr id="82" name="Freeform 125"/>
            <p:cNvSpPr>
              <a:spLocks/>
            </p:cNvSpPr>
            <p:nvPr/>
          </p:nvSpPr>
          <p:spPr bwMode="auto">
            <a:xfrm>
              <a:off x="1160927" y="2127251"/>
              <a:ext cx="220663" cy="236538"/>
            </a:xfrm>
            <a:custGeom>
              <a:avLst/>
              <a:gdLst>
                <a:gd name="T0" fmla="*/ 0 w 360"/>
                <a:gd name="T1" fmla="*/ 102 h 360"/>
                <a:gd name="T2" fmla="*/ 54 w 360"/>
                <a:gd name="T3" fmla="*/ 204 h 360"/>
                <a:gd name="T4" fmla="*/ 109 w 360"/>
                <a:gd name="T5" fmla="*/ 102 h 360"/>
                <a:gd name="T6" fmla="*/ 109 w 360"/>
                <a:gd name="T7" fmla="*/ 102 h 360"/>
                <a:gd name="T8" fmla="*/ 54 w 360"/>
                <a:gd name="T9" fmla="*/ 0 h 360"/>
                <a:gd name="T10" fmla="*/ 0 w 360"/>
                <a:gd name="T11" fmla="*/ 102 h 360"/>
                <a:gd name="T12" fmla="*/ 0 60000 65536"/>
                <a:gd name="T13" fmla="*/ 0 60000 65536"/>
                <a:gd name="T14" fmla="*/ 0 60000 65536"/>
                <a:gd name="T15" fmla="*/ 0 60000 65536"/>
                <a:gd name="T16" fmla="*/ 0 60000 65536"/>
                <a:gd name="T17" fmla="*/ 0 60000 65536"/>
                <a:gd name="T18" fmla="*/ 0 w 360"/>
                <a:gd name="T19" fmla="*/ 0 h 360"/>
                <a:gd name="T20" fmla="*/ 360 w 360"/>
                <a:gd name="T21" fmla="*/ 360 h 360"/>
              </a:gdLst>
              <a:ahLst/>
              <a:cxnLst>
                <a:cxn ang="T12">
                  <a:pos x="T0" y="T1"/>
                </a:cxn>
                <a:cxn ang="T13">
                  <a:pos x="T2" y="T3"/>
                </a:cxn>
                <a:cxn ang="T14">
                  <a:pos x="T4" y="T5"/>
                </a:cxn>
                <a:cxn ang="T15">
                  <a:pos x="T6" y="T7"/>
                </a:cxn>
                <a:cxn ang="T16">
                  <a:pos x="T8" y="T9"/>
                </a:cxn>
                <a:cxn ang="T17">
                  <a:pos x="T10" y="T11"/>
                </a:cxn>
              </a:cxnLst>
              <a:rect l="T18" t="T19" r="T20" b="T21"/>
              <a:pathLst>
                <a:path w="360" h="360">
                  <a:moveTo>
                    <a:pt x="0" y="180"/>
                  </a:moveTo>
                  <a:cubicBezTo>
                    <a:pt x="0" y="279"/>
                    <a:pt x="81" y="360"/>
                    <a:pt x="180" y="360"/>
                  </a:cubicBezTo>
                  <a:cubicBezTo>
                    <a:pt x="280" y="360"/>
                    <a:pt x="360" y="279"/>
                    <a:pt x="360" y="180"/>
                  </a:cubicBezTo>
                  <a:cubicBezTo>
                    <a:pt x="360" y="180"/>
                    <a:pt x="360" y="180"/>
                    <a:pt x="360" y="180"/>
                  </a:cubicBezTo>
                  <a:cubicBezTo>
                    <a:pt x="360" y="80"/>
                    <a:pt x="280" y="0"/>
                    <a:pt x="180" y="0"/>
                  </a:cubicBezTo>
                  <a:cubicBezTo>
                    <a:pt x="81" y="0"/>
                    <a:pt x="0" y="80"/>
                    <a:pt x="0" y="180"/>
                  </a:cubicBezTo>
                </a:path>
              </a:pathLst>
            </a:custGeom>
            <a:solidFill>
              <a:srgbClr val="85A446"/>
            </a:solidFill>
            <a:ln w="0">
              <a:solidFill>
                <a:srgbClr val="000000"/>
              </a:solidFill>
              <a:prstDash val="solid"/>
              <a:round/>
              <a:headEnd/>
              <a:tailEnd/>
            </a:ln>
          </p:spPr>
          <p:txBody>
            <a:bodyPr/>
            <a:lstStyle/>
            <a:p>
              <a:endParaRPr lang="en-US"/>
            </a:p>
          </p:txBody>
        </p:sp>
        <p:sp>
          <p:nvSpPr>
            <p:cNvPr id="83" name="Text Box 730"/>
            <p:cNvSpPr txBox="1">
              <a:spLocks noChangeArrowheads="1"/>
            </p:cNvSpPr>
            <p:nvPr/>
          </p:nvSpPr>
          <p:spPr bwMode="auto">
            <a:xfrm>
              <a:off x="1438740" y="2109788"/>
              <a:ext cx="255587" cy="153888"/>
            </a:xfrm>
            <a:prstGeom prst="rect">
              <a:avLst/>
            </a:prstGeom>
            <a:noFill/>
            <a:ln w="9525">
              <a:noFill/>
              <a:miter lim="800000"/>
              <a:headEnd/>
              <a:tailEnd/>
            </a:ln>
          </p:spPr>
          <p:txBody>
            <a:bodyPr wrap="square" lIns="0" tIns="0" rIns="0" bIns="0">
              <a:spAutoFit/>
            </a:bodyPr>
            <a:lstStyle/>
            <a:p>
              <a:pPr>
                <a:spcBef>
                  <a:spcPct val="50000"/>
                </a:spcBef>
              </a:pPr>
              <a:r>
                <a:rPr lang="en-GB" sz="1000" dirty="0" smtClean="0"/>
                <a:t>TP8</a:t>
              </a:r>
              <a:endParaRPr lang="de-DE" sz="1000" dirty="0"/>
            </a:p>
          </p:txBody>
        </p:sp>
      </p:grpSp>
      <p:grpSp>
        <p:nvGrpSpPr>
          <p:cNvPr id="86" name="Gruppieren 85"/>
          <p:cNvGrpSpPr/>
          <p:nvPr/>
        </p:nvGrpSpPr>
        <p:grpSpPr>
          <a:xfrm>
            <a:off x="369478" y="2642950"/>
            <a:ext cx="552542" cy="246221"/>
            <a:chOff x="369478" y="3465910"/>
            <a:chExt cx="552542" cy="246221"/>
          </a:xfrm>
        </p:grpSpPr>
        <p:sp>
          <p:nvSpPr>
            <p:cNvPr id="84" name="Text Box 755"/>
            <p:cNvSpPr txBox="1">
              <a:spLocks noChangeArrowheads="1"/>
            </p:cNvSpPr>
            <p:nvPr/>
          </p:nvSpPr>
          <p:spPr bwMode="auto">
            <a:xfrm>
              <a:off x="369478" y="3489795"/>
              <a:ext cx="552542" cy="191088"/>
            </a:xfrm>
            <a:prstGeom prst="rect">
              <a:avLst/>
            </a:prstGeom>
            <a:solidFill>
              <a:srgbClr val="CCFFFF"/>
            </a:solidFill>
            <a:ln w="9525">
              <a:solidFill>
                <a:srgbClr val="0000FF"/>
              </a:solidFill>
              <a:miter lim="800000"/>
              <a:headEnd/>
              <a:tailEnd/>
            </a:ln>
          </p:spPr>
          <p:txBody>
            <a:bodyPr wrap="square" tIns="10800" bIns="10800">
              <a:spAutoFit/>
            </a:bodyPr>
            <a:lstStyle/>
            <a:p>
              <a:pPr>
                <a:spcBef>
                  <a:spcPct val="50000"/>
                </a:spcBef>
              </a:pPr>
              <a:endParaRPr lang="en-US" sz="1100" dirty="0"/>
            </a:p>
          </p:txBody>
        </p:sp>
        <p:sp>
          <p:nvSpPr>
            <p:cNvPr id="85" name="Textfeld 84"/>
            <p:cNvSpPr txBox="1"/>
            <p:nvPr/>
          </p:nvSpPr>
          <p:spPr>
            <a:xfrm>
              <a:off x="403860" y="3465910"/>
              <a:ext cx="502920" cy="246221"/>
            </a:xfrm>
            <a:prstGeom prst="rect">
              <a:avLst/>
            </a:prstGeom>
            <a:noFill/>
          </p:spPr>
          <p:txBody>
            <a:bodyPr wrap="square" lIns="0" rIns="0" rtlCol="0" anchor="ctr" anchorCtr="0">
              <a:spAutoFit/>
            </a:bodyPr>
            <a:lstStyle/>
            <a:p>
              <a:r>
                <a:rPr lang="de-DE" sz="1000" b="1" dirty="0" smtClean="0"/>
                <a:t>WI1-TR1</a:t>
              </a:r>
              <a:endParaRPr lang="en-US" sz="1000" b="1" dirty="0"/>
            </a:p>
          </p:txBody>
        </p:sp>
      </p:grpSp>
      <p:sp>
        <p:nvSpPr>
          <p:cNvPr id="87" name="Zylinder 86"/>
          <p:cNvSpPr/>
          <p:nvPr/>
        </p:nvSpPr>
        <p:spPr>
          <a:xfrm>
            <a:off x="6781800" y="2514600"/>
            <a:ext cx="508000" cy="3276600"/>
          </a:xfrm>
          <a:prstGeom prst="ca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 name="TextBox 15"/>
          <p:cNvSpPr txBox="1"/>
          <p:nvPr/>
        </p:nvSpPr>
        <p:spPr>
          <a:xfrm rot="16200000">
            <a:off x="6008314" y="3933040"/>
            <a:ext cx="2028546" cy="461665"/>
          </a:xfrm>
          <a:prstGeom prst="rect">
            <a:avLst/>
          </a:prstGeom>
          <a:noFill/>
          <a:effectLst>
            <a:outerShdw blurRad="50800" dist="38100" dir="2700000" algn="tl" rotWithShape="0">
              <a:prstClr val="black">
                <a:alpha val="40000"/>
              </a:prstClr>
            </a:outerShdw>
          </a:effectLst>
        </p:spPr>
        <p:txBody>
          <a:bodyPr wrap="square">
            <a:spAutoFit/>
          </a:bodyPr>
          <a:lstStyle/>
          <a:p>
            <a:pPr algn="ctr">
              <a:defRPr/>
            </a:pPr>
            <a:r>
              <a:rPr lang="en-US" sz="2400" dirty="0" smtClean="0">
                <a:solidFill>
                  <a:schemeClr val="bg1"/>
                </a:solidFill>
                <a:latin typeface="Trebuchet MS" pitchFamily="34" charset="0"/>
                <a:cs typeface="Arial" pitchFamily="34" charset="0"/>
              </a:rPr>
              <a:t>Release 1</a:t>
            </a:r>
            <a:endParaRPr lang="en-US" sz="2400" dirty="0">
              <a:solidFill>
                <a:schemeClr val="bg1"/>
              </a:solidFill>
              <a:latin typeface="Trebuchet MS" pitchFamily="34" charset="0"/>
              <a:cs typeface="Arial" pitchFamily="34" charset="0"/>
            </a:endParaRPr>
          </a:p>
        </p:txBody>
      </p:sp>
      <p:cxnSp>
        <p:nvCxnSpPr>
          <p:cNvPr id="94" name="Gerade Verbindung mit Pfeil 93"/>
          <p:cNvCxnSpPr>
            <a:stCxn id="39" idx="3"/>
          </p:cNvCxnSpPr>
          <p:nvPr/>
        </p:nvCxnSpPr>
        <p:spPr>
          <a:xfrm flipV="1">
            <a:off x="4581153" y="2758440"/>
            <a:ext cx="2200647" cy="2146"/>
          </a:xfrm>
          <a:prstGeom prst="straightConnector1">
            <a:avLst/>
          </a:prstGeom>
          <a:ln>
            <a:solidFill>
              <a:srgbClr val="0000FF"/>
            </a:solidFill>
            <a:tailEnd type="arrow"/>
          </a:ln>
        </p:spPr>
        <p:style>
          <a:lnRef idx="1">
            <a:schemeClr val="accent1"/>
          </a:lnRef>
          <a:fillRef idx="0">
            <a:schemeClr val="accent1"/>
          </a:fillRef>
          <a:effectRef idx="0">
            <a:schemeClr val="accent1"/>
          </a:effectRef>
          <a:fontRef idx="minor">
            <a:schemeClr val="tx1"/>
          </a:fontRef>
        </p:style>
      </p:cxnSp>
      <p:grpSp>
        <p:nvGrpSpPr>
          <p:cNvPr id="106" name="Gruppieren 105"/>
          <p:cNvGrpSpPr/>
          <p:nvPr/>
        </p:nvGrpSpPr>
        <p:grpSpPr>
          <a:xfrm>
            <a:off x="369478" y="2884250"/>
            <a:ext cx="6418672" cy="246221"/>
            <a:chOff x="356778" y="2884250"/>
            <a:chExt cx="6418672" cy="246221"/>
          </a:xfrm>
        </p:grpSpPr>
        <p:sp>
          <p:nvSpPr>
            <p:cNvPr id="101" name="Text Box 755"/>
            <p:cNvSpPr txBox="1">
              <a:spLocks noChangeArrowheads="1"/>
            </p:cNvSpPr>
            <p:nvPr/>
          </p:nvSpPr>
          <p:spPr bwMode="auto">
            <a:xfrm>
              <a:off x="359991" y="2906342"/>
              <a:ext cx="4214812" cy="191088"/>
            </a:xfrm>
            <a:prstGeom prst="rect">
              <a:avLst/>
            </a:prstGeom>
            <a:solidFill>
              <a:srgbClr val="CCFFFF"/>
            </a:solidFill>
            <a:ln w="9525">
              <a:solidFill>
                <a:srgbClr val="0000FF"/>
              </a:solidFill>
              <a:miter lim="800000"/>
              <a:headEnd/>
              <a:tailEnd/>
            </a:ln>
          </p:spPr>
          <p:txBody>
            <a:bodyPr tIns="10800" bIns="10800">
              <a:spAutoFit/>
            </a:bodyPr>
            <a:lstStyle/>
            <a:p>
              <a:pPr>
                <a:spcBef>
                  <a:spcPct val="50000"/>
                </a:spcBef>
              </a:pPr>
              <a:endParaRPr lang="en-US" sz="1100" dirty="0"/>
            </a:p>
          </p:txBody>
        </p:sp>
        <p:grpSp>
          <p:nvGrpSpPr>
            <p:cNvPr id="102" name="Gruppieren 101"/>
            <p:cNvGrpSpPr/>
            <p:nvPr/>
          </p:nvGrpSpPr>
          <p:grpSpPr>
            <a:xfrm>
              <a:off x="356778" y="2884250"/>
              <a:ext cx="552542" cy="246221"/>
              <a:chOff x="369478" y="3465910"/>
              <a:chExt cx="552542" cy="246221"/>
            </a:xfrm>
          </p:grpSpPr>
          <p:sp>
            <p:nvSpPr>
              <p:cNvPr id="103" name="Text Box 755"/>
              <p:cNvSpPr txBox="1">
                <a:spLocks noChangeArrowheads="1"/>
              </p:cNvSpPr>
              <p:nvPr/>
            </p:nvSpPr>
            <p:spPr bwMode="auto">
              <a:xfrm>
                <a:off x="369478" y="3489795"/>
                <a:ext cx="552542" cy="191088"/>
              </a:xfrm>
              <a:prstGeom prst="rect">
                <a:avLst/>
              </a:prstGeom>
              <a:solidFill>
                <a:srgbClr val="CCFFFF"/>
              </a:solidFill>
              <a:ln w="9525">
                <a:solidFill>
                  <a:srgbClr val="0000FF"/>
                </a:solidFill>
                <a:miter lim="800000"/>
                <a:headEnd/>
                <a:tailEnd/>
              </a:ln>
            </p:spPr>
            <p:txBody>
              <a:bodyPr wrap="square" tIns="10800" bIns="10800">
                <a:spAutoFit/>
              </a:bodyPr>
              <a:lstStyle/>
              <a:p>
                <a:pPr>
                  <a:spcBef>
                    <a:spcPct val="50000"/>
                  </a:spcBef>
                </a:pPr>
                <a:endParaRPr lang="en-US" sz="1100" dirty="0"/>
              </a:p>
            </p:txBody>
          </p:sp>
          <p:sp>
            <p:nvSpPr>
              <p:cNvPr id="104" name="Textfeld 103"/>
              <p:cNvSpPr txBox="1"/>
              <p:nvPr/>
            </p:nvSpPr>
            <p:spPr>
              <a:xfrm>
                <a:off x="403860" y="3465910"/>
                <a:ext cx="502920" cy="246221"/>
              </a:xfrm>
              <a:prstGeom prst="rect">
                <a:avLst/>
              </a:prstGeom>
              <a:noFill/>
            </p:spPr>
            <p:txBody>
              <a:bodyPr wrap="square" lIns="0" rIns="0" rtlCol="0" anchor="ctr" anchorCtr="0">
                <a:spAutoFit/>
              </a:bodyPr>
              <a:lstStyle/>
              <a:p>
                <a:r>
                  <a:rPr lang="de-DE" sz="1000" b="1" dirty="0" smtClean="0"/>
                  <a:t>WI1-TR2</a:t>
                </a:r>
                <a:endParaRPr lang="en-US" sz="1000" b="1" dirty="0"/>
              </a:p>
            </p:txBody>
          </p:sp>
        </p:grpSp>
        <p:cxnSp>
          <p:nvCxnSpPr>
            <p:cNvPr id="105" name="Gerade Verbindung mit Pfeil 104"/>
            <p:cNvCxnSpPr>
              <a:stCxn id="101" idx="3"/>
            </p:cNvCxnSpPr>
            <p:nvPr/>
          </p:nvCxnSpPr>
          <p:spPr>
            <a:xfrm flipV="1">
              <a:off x="4574803" y="2999740"/>
              <a:ext cx="2200647" cy="2146"/>
            </a:xfrm>
            <a:prstGeom prst="straightConnector1">
              <a:avLst/>
            </a:prstGeom>
            <a:ln>
              <a:solidFill>
                <a:srgbClr val="0000FF"/>
              </a:solidFill>
              <a:tailEnd type="arrow"/>
            </a:ln>
          </p:spPr>
          <p:style>
            <a:lnRef idx="1">
              <a:schemeClr val="accent1"/>
            </a:lnRef>
            <a:fillRef idx="0">
              <a:schemeClr val="accent1"/>
            </a:fillRef>
            <a:effectRef idx="0">
              <a:schemeClr val="accent1"/>
            </a:effectRef>
            <a:fontRef idx="minor">
              <a:schemeClr val="tx1"/>
            </a:fontRef>
          </p:style>
        </p:cxnSp>
      </p:grpSp>
      <p:grpSp>
        <p:nvGrpSpPr>
          <p:cNvPr id="107" name="Gruppieren 106"/>
          <p:cNvGrpSpPr/>
          <p:nvPr/>
        </p:nvGrpSpPr>
        <p:grpSpPr>
          <a:xfrm>
            <a:off x="369478" y="3125550"/>
            <a:ext cx="6418672" cy="246221"/>
            <a:chOff x="356778" y="2884250"/>
            <a:chExt cx="6418672" cy="246221"/>
          </a:xfrm>
        </p:grpSpPr>
        <p:sp>
          <p:nvSpPr>
            <p:cNvPr id="108" name="Text Box 755"/>
            <p:cNvSpPr txBox="1">
              <a:spLocks noChangeArrowheads="1"/>
            </p:cNvSpPr>
            <p:nvPr/>
          </p:nvSpPr>
          <p:spPr bwMode="auto">
            <a:xfrm>
              <a:off x="359991" y="2906342"/>
              <a:ext cx="4214812" cy="191088"/>
            </a:xfrm>
            <a:prstGeom prst="rect">
              <a:avLst/>
            </a:prstGeom>
            <a:solidFill>
              <a:srgbClr val="CCFFFF"/>
            </a:solidFill>
            <a:ln w="9525">
              <a:solidFill>
                <a:srgbClr val="0000FF"/>
              </a:solidFill>
              <a:miter lim="800000"/>
              <a:headEnd/>
              <a:tailEnd/>
            </a:ln>
          </p:spPr>
          <p:txBody>
            <a:bodyPr tIns="10800" bIns="10800">
              <a:spAutoFit/>
            </a:bodyPr>
            <a:lstStyle/>
            <a:p>
              <a:pPr>
                <a:spcBef>
                  <a:spcPct val="50000"/>
                </a:spcBef>
              </a:pPr>
              <a:endParaRPr lang="en-US" sz="1100" dirty="0"/>
            </a:p>
          </p:txBody>
        </p:sp>
        <p:grpSp>
          <p:nvGrpSpPr>
            <p:cNvPr id="109" name="Gruppieren 108"/>
            <p:cNvGrpSpPr/>
            <p:nvPr/>
          </p:nvGrpSpPr>
          <p:grpSpPr>
            <a:xfrm>
              <a:off x="356778" y="2884250"/>
              <a:ext cx="552542" cy="246221"/>
              <a:chOff x="369478" y="3465910"/>
              <a:chExt cx="552542" cy="246221"/>
            </a:xfrm>
          </p:grpSpPr>
          <p:sp>
            <p:nvSpPr>
              <p:cNvPr id="111" name="Text Box 755"/>
              <p:cNvSpPr txBox="1">
                <a:spLocks noChangeArrowheads="1"/>
              </p:cNvSpPr>
              <p:nvPr/>
            </p:nvSpPr>
            <p:spPr bwMode="auto">
              <a:xfrm>
                <a:off x="369478" y="3489795"/>
                <a:ext cx="552542" cy="191088"/>
              </a:xfrm>
              <a:prstGeom prst="rect">
                <a:avLst/>
              </a:prstGeom>
              <a:solidFill>
                <a:srgbClr val="CCFFFF"/>
              </a:solidFill>
              <a:ln w="9525">
                <a:solidFill>
                  <a:srgbClr val="0000FF"/>
                </a:solidFill>
                <a:miter lim="800000"/>
                <a:headEnd/>
                <a:tailEnd/>
              </a:ln>
            </p:spPr>
            <p:txBody>
              <a:bodyPr wrap="square" tIns="10800" bIns="10800">
                <a:spAutoFit/>
              </a:bodyPr>
              <a:lstStyle/>
              <a:p>
                <a:pPr>
                  <a:spcBef>
                    <a:spcPct val="50000"/>
                  </a:spcBef>
                </a:pPr>
                <a:endParaRPr lang="en-US" sz="1100" dirty="0"/>
              </a:p>
            </p:txBody>
          </p:sp>
          <p:sp>
            <p:nvSpPr>
              <p:cNvPr id="112" name="Textfeld 111"/>
              <p:cNvSpPr txBox="1"/>
              <p:nvPr/>
            </p:nvSpPr>
            <p:spPr>
              <a:xfrm>
                <a:off x="403860" y="3465910"/>
                <a:ext cx="502920" cy="246221"/>
              </a:xfrm>
              <a:prstGeom prst="rect">
                <a:avLst/>
              </a:prstGeom>
              <a:noFill/>
            </p:spPr>
            <p:txBody>
              <a:bodyPr wrap="square" lIns="0" rIns="0" rtlCol="0" anchor="ctr" anchorCtr="0">
                <a:spAutoFit/>
              </a:bodyPr>
              <a:lstStyle/>
              <a:p>
                <a:r>
                  <a:rPr lang="de-DE" sz="1000" b="1" dirty="0" smtClean="0"/>
                  <a:t>WI1-TS1</a:t>
                </a:r>
                <a:endParaRPr lang="en-US" sz="1000" b="1" dirty="0"/>
              </a:p>
            </p:txBody>
          </p:sp>
        </p:grpSp>
        <p:cxnSp>
          <p:nvCxnSpPr>
            <p:cNvPr id="110" name="Gerade Verbindung mit Pfeil 109"/>
            <p:cNvCxnSpPr>
              <a:stCxn id="108" idx="3"/>
            </p:cNvCxnSpPr>
            <p:nvPr/>
          </p:nvCxnSpPr>
          <p:spPr>
            <a:xfrm flipV="1">
              <a:off x="4574803" y="2999740"/>
              <a:ext cx="2200647" cy="2146"/>
            </a:xfrm>
            <a:prstGeom prst="straightConnector1">
              <a:avLst/>
            </a:prstGeom>
            <a:ln>
              <a:solidFill>
                <a:srgbClr val="0000FF"/>
              </a:solidFill>
              <a:tailEnd type="arrow"/>
            </a:ln>
          </p:spPr>
          <p:style>
            <a:lnRef idx="1">
              <a:schemeClr val="accent1"/>
            </a:lnRef>
            <a:fillRef idx="0">
              <a:schemeClr val="accent1"/>
            </a:fillRef>
            <a:effectRef idx="0">
              <a:schemeClr val="accent1"/>
            </a:effectRef>
            <a:fontRef idx="minor">
              <a:schemeClr val="tx1"/>
            </a:fontRef>
          </p:style>
        </p:cxnSp>
      </p:grpSp>
      <p:sp>
        <p:nvSpPr>
          <p:cNvPr id="113" name="Text Box 755"/>
          <p:cNvSpPr txBox="1">
            <a:spLocks noChangeArrowheads="1"/>
          </p:cNvSpPr>
          <p:nvPr/>
        </p:nvSpPr>
        <p:spPr bwMode="auto">
          <a:xfrm>
            <a:off x="366341" y="3452442"/>
            <a:ext cx="4214812" cy="191088"/>
          </a:xfrm>
          <a:prstGeom prst="rect">
            <a:avLst/>
          </a:prstGeom>
          <a:solidFill>
            <a:srgbClr val="CCFFFF"/>
          </a:solidFill>
          <a:ln w="9525">
            <a:solidFill>
              <a:srgbClr val="0000FF"/>
            </a:solidFill>
            <a:miter lim="800000"/>
            <a:headEnd/>
            <a:tailEnd/>
          </a:ln>
        </p:spPr>
        <p:txBody>
          <a:bodyPr tIns="10800" bIns="10800">
            <a:spAutoFit/>
          </a:bodyPr>
          <a:lstStyle/>
          <a:p>
            <a:pPr>
              <a:spcBef>
                <a:spcPct val="50000"/>
              </a:spcBef>
            </a:pPr>
            <a:endParaRPr lang="en-US" sz="1100" dirty="0"/>
          </a:p>
        </p:txBody>
      </p:sp>
      <p:grpSp>
        <p:nvGrpSpPr>
          <p:cNvPr id="114" name="Gruppieren 113"/>
          <p:cNvGrpSpPr/>
          <p:nvPr/>
        </p:nvGrpSpPr>
        <p:grpSpPr>
          <a:xfrm>
            <a:off x="369478" y="3430350"/>
            <a:ext cx="552542" cy="246221"/>
            <a:chOff x="369478" y="3465910"/>
            <a:chExt cx="552542" cy="246221"/>
          </a:xfrm>
        </p:grpSpPr>
        <p:sp>
          <p:nvSpPr>
            <p:cNvPr id="115" name="Text Box 755"/>
            <p:cNvSpPr txBox="1">
              <a:spLocks noChangeArrowheads="1"/>
            </p:cNvSpPr>
            <p:nvPr/>
          </p:nvSpPr>
          <p:spPr bwMode="auto">
            <a:xfrm>
              <a:off x="369478" y="3489795"/>
              <a:ext cx="552542" cy="191088"/>
            </a:xfrm>
            <a:prstGeom prst="rect">
              <a:avLst/>
            </a:prstGeom>
            <a:solidFill>
              <a:srgbClr val="CCFFFF"/>
            </a:solidFill>
            <a:ln w="9525">
              <a:solidFill>
                <a:srgbClr val="0000FF"/>
              </a:solidFill>
              <a:miter lim="800000"/>
              <a:headEnd/>
              <a:tailEnd/>
            </a:ln>
          </p:spPr>
          <p:txBody>
            <a:bodyPr wrap="square" tIns="10800" bIns="10800">
              <a:spAutoFit/>
            </a:bodyPr>
            <a:lstStyle/>
            <a:p>
              <a:pPr>
                <a:spcBef>
                  <a:spcPct val="50000"/>
                </a:spcBef>
              </a:pPr>
              <a:endParaRPr lang="en-US" sz="1100" dirty="0"/>
            </a:p>
          </p:txBody>
        </p:sp>
        <p:sp>
          <p:nvSpPr>
            <p:cNvPr id="116" name="Textfeld 115"/>
            <p:cNvSpPr txBox="1"/>
            <p:nvPr/>
          </p:nvSpPr>
          <p:spPr>
            <a:xfrm>
              <a:off x="403860" y="3465910"/>
              <a:ext cx="502920" cy="246221"/>
            </a:xfrm>
            <a:prstGeom prst="rect">
              <a:avLst/>
            </a:prstGeom>
            <a:noFill/>
          </p:spPr>
          <p:txBody>
            <a:bodyPr wrap="square" lIns="0" rIns="0" rtlCol="0" anchor="ctr" anchorCtr="0">
              <a:spAutoFit/>
            </a:bodyPr>
            <a:lstStyle/>
            <a:p>
              <a:r>
                <a:rPr lang="de-DE" sz="1000" b="1" dirty="0" smtClean="0"/>
                <a:t>WI2-TR1</a:t>
              </a:r>
              <a:endParaRPr lang="en-US" sz="1000" b="1" dirty="0"/>
            </a:p>
          </p:txBody>
        </p:sp>
      </p:grpSp>
      <p:cxnSp>
        <p:nvCxnSpPr>
          <p:cNvPr id="117" name="Gerade Verbindung mit Pfeil 116"/>
          <p:cNvCxnSpPr>
            <a:stCxn id="113" idx="3"/>
          </p:cNvCxnSpPr>
          <p:nvPr/>
        </p:nvCxnSpPr>
        <p:spPr>
          <a:xfrm flipV="1">
            <a:off x="4581153" y="3545840"/>
            <a:ext cx="2200647" cy="2146"/>
          </a:xfrm>
          <a:prstGeom prst="straightConnector1">
            <a:avLst/>
          </a:prstGeom>
          <a:ln>
            <a:solidFill>
              <a:srgbClr val="0000FF"/>
            </a:solidFill>
            <a:tailEnd type="arrow"/>
          </a:ln>
        </p:spPr>
        <p:style>
          <a:lnRef idx="1">
            <a:schemeClr val="accent1"/>
          </a:lnRef>
          <a:fillRef idx="0">
            <a:schemeClr val="accent1"/>
          </a:fillRef>
          <a:effectRef idx="0">
            <a:schemeClr val="accent1"/>
          </a:effectRef>
          <a:fontRef idx="minor">
            <a:schemeClr val="tx1"/>
          </a:fontRef>
        </p:style>
      </p:cxnSp>
      <p:grpSp>
        <p:nvGrpSpPr>
          <p:cNvPr id="118" name="Gruppieren 117"/>
          <p:cNvGrpSpPr/>
          <p:nvPr/>
        </p:nvGrpSpPr>
        <p:grpSpPr>
          <a:xfrm>
            <a:off x="369478" y="3671650"/>
            <a:ext cx="6418672" cy="246221"/>
            <a:chOff x="356778" y="2884250"/>
            <a:chExt cx="6418672" cy="246221"/>
          </a:xfrm>
        </p:grpSpPr>
        <p:sp>
          <p:nvSpPr>
            <p:cNvPr id="119" name="Text Box 755"/>
            <p:cNvSpPr txBox="1">
              <a:spLocks noChangeArrowheads="1"/>
            </p:cNvSpPr>
            <p:nvPr/>
          </p:nvSpPr>
          <p:spPr bwMode="auto">
            <a:xfrm>
              <a:off x="359991" y="2906342"/>
              <a:ext cx="4214812" cy="191088"/>
            </a:xfrm>
            <a:prstGeom prst="rect">
              <a:avLst/>
            </a:prstGeom>
            <a:solidFill>
              <a:srgbClr val="CCFFFF"/>
            </a:solidFill>
            <a:ln w="9525">
              <a:solidFill>
                <a:srgbClr val="0000FF"/>
              </a:solidFill>
              <a:miter lim="800000"/>
              <a:headEnd/>
              <a:tailEnd/>
            </a:ln>
          </p:spPr>
          <p:txBody>
            <a:bodyPr tIns="10800" bIns="10800">
              <a:spAutoFit/>
            </a:bodyPr>
            <a:lstStyle/>
            <a:p>
              <a:pPr>
                <a:spcBef>
                  <a:spcPct val="50000"/>
                </a:spcBef>
              </a:pPr>
              <a:endParaRPr lang="en-US" sz="1100" dirty="0"/>
            </a:p>
          </p:txBody>
        </p:sp>
        <p:grpSp>
          <p:nvGrpSpPr>
            <p:cNvPr id="120" name="Gruppieren 119"/>
            <p:cNvGrpSpPr/>
            <p:nvPr/>
          </p:nvGrpSpPr>
          <p:grpSpPr>
            <a:xfrm>
              <a:off x="356778" y="2884250"/>
              <a:ext cx="552542" cy="246221"/>
              <a:chOff x="369478" y="3465910"/>
              <a:chExt cx="552542" cy="246221"/>
            </a:xfrm>
          </p:grpSpPr>
          <p:sp>
            <p:nvSpPr>
              <p:cNvPr id="122" name="Text Box 755"/>
              <p:cNvSpPr txBox="1">
                <a:spLocks noChangeArrowheads="1"/>
              </p:cNvSpPr>
              <p:nvPr/>
            </p:nvSpPr>
            <p:spPr bwMode="auto">
              <a:xfrm>
                <a:off x="369478" y="3489795"/>
                <a:ext cx="552542" cy="191088"/>
              </a:xfrm>
              <a:prstGeom prst="rect">
                <a:avLst/>
              </a:prstGeom>
              <a:solidFill>
                <a:srgbClr val="CCFFFF"/>
              </a:solidFill>
              <a:ln w="9525">
                <a:solidFill>
                  <a:srgbClr val="0000FF"/>
                </a:solidFill>
                <a:miter lim="800000"/>
                <a:headEnd/>
                <a:tailEnd/>
              </a:ln>
            </p:spPr>
            <p:txBody>
              <a:bodyPr wrap="square" tIns="10800" bIns="10800">
                <a:spAutoFit/>
              </a:bodyPr>
              <a:lstStyle/>
              <a:p>
                <a:pPr>
                  <a:spcBef>
                    <a:spcPct val="50000"/>
                  </a:spcBef>
                </a:pPr>
                <a:endParaRPr lang="en-US" sz="1100" dirty="0"/>
              </a:p>
            </p:txBody>
          </p:sp>
          <p:sp>
            <p:nvSpPr>
              <p:cNvPr id="123" name="Textfeld 122"/>
              <p:cNvSpPr txBox="1"/>
              <p:nvPr/>
            </p:nvSpPr>
            <p:spPr>
              <a:xfrm>
                <a:off x="403860" y="3465910"/>
                <a:ext cx="502920" cy="246221"/>
              </a:xfrm>
              <a:prstGeom prst="rect">
                <a:avLst/>
              </a:prstGeom>
              <a:noFill/>
            </p:spPr>
            <p:txBody>
              <a:bodyPr wrap="square" lIns="0" rIns="0" rtlCol="0" anchor="ctr" anchorCtr="0">
                <a:spAutoFit/>
              </a:bodyPr>
              <a:lstStyle/>
              <a:p>
                <a:r>
                  <a:rPr lang="de-DE" sz="1000" b="1" dirty="0" smtClean="0"/>
                  <a:t>WI2-TR2</a:t>
                </a:r>
                <a:endParaRPr lang="en-US" sz="1000" b="1" dirty="0"/>
              </a:p>
            </p:txBody>
          </p:sp>
        </p:grpSp>
        <p:cxnSp>
          <p:nvCxnSpPr>
            <p:cNvPr id="121" name="Gerade Verbindung mit Pfeil 120"/>
            <p:cNvCxnSpPr>
              <a:stCxn id="119" idx="3"/>
            </p:cNvCxnSpPr>
            <p:nvPr/>
          </p:nvCxnSpPr>
          <p:spPr>
            <a:xfrm flipV="1">
              <a:off x="4574803" y="2999740"/>
              <a:ext cx="2200647" cy="2146"/>
            </a:xfrm>
            <a:prstGeom prst="straightConnector1">
              <a:avLst/>
            </a:prstGeom>
            <a:ln>
              <a:solidFill>
                <a:srgbClr val="0000FF"/>
              </a:solidFill>
              <a:tailEnd type="arrow"/>
            </a:ln>
          </p:spPr>
          <p:style>
            <a:lnRef idx="1">
              <a:schemeClr val="accent1"/>
            </a:lnRef>
            <a:fillRef idx="0">
              <a:schemeClr val="accent1"/>
            </a:fillRef>
            <a:effectRef idx="0">
              <a:schemeClr val="accent1"/>
            </a:effectRef>
            <a:fontRef idx="minor">
              <a:schemeClr val="tx1"/>
            </a:fontRef>
          </p:style>
        </p:cxnSp>
      </p:grpSp>
      <p:grpSp>
        <p:nvGrpSpPr>
          <p:cNvPr id="124" name="Gruppieren 123"/>
          <p:cNvGrpSpPr/>
          <p:nvPr/>
        </p:nvGrpSpPr>
        <p:grpSpPr>
          <a:xfrm>
            <a:off x="369478" y="3912950"/>
            <a:ext cx="6418672" cy="246221"/>
            <a:chOff x="356778" y="2884250"/>
            <a:chExt cx="6418672" cy="246221"/>
          </a:xfrm>
        </p:grpSpPr>
        <p:sp>
          <p:nvSpPr>
            <p:cNvPr id="125" name="Text Box 755"/>
            <p:cNvSpPr txBox="1">
              <a:spLocks noChangeArrowheads="1"/>
            </p:cNvSpPr>
            <p:nvPr/>
          </p:nvSpPr>
          <p:spPr bwMode="auto">
            <a:xfrm>
              <a:off x="359991" y="2906342"/>
              <a:ext cx="4214812" cy="191088"/>
            </a:xfrm>
            <a:prstGeom prst="rect">
              <a:avLst/>
            </a:prstGeom>
            <a:solidFill>
              <a:srgbClr val="CCFFFF"/>
            </a:solidFill>
            <a:ln w="9525">
              <a:solidFill>
                <a:srgbClr val="0000FF"/>
              </a:solidFill>
              <a:miter lim="800000"/>
              <a:headEnd/>
              <a:tailEnd/>
            </a:ln>
          </p:spPr>
          <p:txBody>
            <a:bodyPr tIns="10800" bIns="10800">
              <a:spAutoFit/>
            </a:bodyPr>
            <a:lstStyle/>
            <a:p>
              <a:pPr>
                <a:spcBef>
                  <a:spcPct val="50000"/>
                </a:spcBef>
              </a:pPr>
              <a:endParaRPr lang="en-US" sz="1100" dirty="0"/>
            </a:p>
          </p:txBody>
        </p:sp>
        <p:grpSp>
          <p:nvGrpSpPr>
            <p:cNvPr id="126" name="Gruppieren 125"/>
            <p:cNvGrpSpPr/>
            <p:nvPr/>
          </p:nvGrpSpPr>
          <p:grpSpPr>
            <a:xfrm>
              <a:off x="356778" y="2884250"/>
              <a:ext cx="552542" cy="246221"/>
              <a:chOff x="369478" y="3465910"/>
              <a:chExt cx="552542" cy="246221"/>
            </a:xfrm>
          </p:grpSpPr>
          <p:sp>
            <p:nvSpPr>
              <p:cNvPr id="128" name="Text Box 755"/>
              <p:cNvSpPr txBox="1">
                <a:spLocks noChangeArrowheads="1"/>
              </p:cNvSpPr>
              <p:nvPr/>
            </p:nvSpPr>
            <p:spPr bwMode="auto">
              <a:xfrm>
                <a:off x="369478" y="3489795"/>
                <a:ext cx="552542" cy="191088"/>
              </a:xfrm>
              <a:prstGeom prst="rect">
                <a:avLst/>
              </a:prstGeom>
              <a:solidFill>
                <a:srgbClr val="CCFFFF"/>
              </a:solidFill>
              <a:ln w="9525">
                <a:solidFill>
                  <a:srgbClr val="0000FF"/>
                </a:solidFill>
                <a:miter lim="800000"/>
                <a:headEnd/>
                <a:tailEnd/>
              </a:ln>
            </p:spPr>
            <p:txBody>
              <a:bodyPr wrap="square" tIns="10800" bIns="10800">
                <a:spAutoFit/>
              </a:bodyPr>
              <a:lstStyle/>
              <a:p>
                <a:pPr>
                  <a:spcBef>
                    <a:spcPct val="50000"/>
                  </a:spcBef>
                </a:pPr>
                <a:endParaRPr lang="en-US" sz="1100" dirty="0"/>
              </a:p>
            </p:txBody>
          </p:sp>
          <p:sp>
            <p:nvSpPr>
              <p:cNvPr id="129" name="Textfeld 128"/>
              <p:cNvSpPr txBox="1"/>
              <p:nvPr/>
            </p:nvSpPr>
            <p:spPr>
              <a:xfrm>
                <a:off x="403860" y="3465910"/>
                <a:ext cx="502920" cy="246221"/>
              </a:xfrm>
              <a:prstGeom prst="rect">
                <a:avLst/>
              </a:prstGeom>
              <a:noFill/>
            </p:spPr>
            <p:txBody>
              <a:bodyPr wrap="square" lIns="0" rIns="0" rtlCol="0" anchor="ctr" anchorCtr="0">
                <a:spAutoFit/>
              </a:bodyPr>
              <a:lstStyle/>
              <a:p>
                <a:r>
                  <a:rPr lang="de-DE" sz="1000" b="1" dirty="0" smtClean="0"/>
                  <a:t>WI2-TS1</a:t>
                </a:r>
                <a:endParaRPr lang="en-US" sz="1000" b="1" dirty="0"/>
              </a:p>
            </p:txBody>
          </p:sp>
        </p:grpSp>
        <p:cxnSp>
          <p:nvCxnSpPr>
            <p:cNvPr id="127" name="Gerade Verbindung mit Pfeil 126"/>
            <p:cNvCxnSpPr>
              <a:stCxn id="125" idx="3"/>
            </p:cNvCxnSpPr>
            <p:nvPr/>
          </p:nvCxnSpPr>
          <p:spPr>
            <a:xfrm flipV="1">
              <a:off x="4574803" y="2999740"/>
              <a:ext cx="2200647" cy="2146"/>
            </a:xfrm>
            <a:prstGeom prst="straightConnector1">
              <a:avLst/>
            </a:prstGeom>
            <a:ln>
              <a:solidFill>
                <a:srgbClr val="0000FF"/>
              </a:solidFill>
              <a:tailEnd type="arrow"/>
            </a:ln>
          </p:spPr>
          <p:style>
            <a:lnRef idx="1">
              <a:schemeClr val="accent1"/>
            </a:lnRef>
            <a:fillRef idx="0">
              <a:schemeClr val="accent1"/>
            </a:fillRef>
            <a:effectRef idx="0">
              <a:schemeClr val="accent1"/>
            </a:effectRef>
            <a:fontRef idx="minor">
              <a:schemeClr val="tx1"/>
            </a:fontRef>
          </p:style>
        </p:cxnSp>
      </p:grpSp>
      <p:sp>
        <p:nvSpPr>
          <p:cNvPr id="130" name="Text Box 755"/>
          <p:cNvSpPr txBox="1">
            <a:spLocks noChangeArrowheads="1"/>
          </p:cNvSpPr>
          <p:nvPr/>
        </p:nvSpPr>
        <p:spPr bwMode="auto">
          <a:xfrm>
            <a:off x="366341" y="4239842"/>
            <a:ext cx="4214812" cy="191088"/>
          </a:xfrm>
          <a:prstGeom prst="rect">
            <a:avLst/>
          </a:prstGeom>
          <a:solidFill>
            <a:srgbClr val="CCFFFF"/>
          </a:solidFill>
          <a:ln w="9525">
            <a:solidFill>
              <a:srgbClr val="0000FF"/>
            </a:solidFill>
            <a:miter lim="800000"/>
            <a:headEnd/>
            <a:tailEnd/>
          </a:ln>
        </p:spPr>
        <p:txBody>
          <a:bodyPr tIns="10800" bIns="10800">
            <a:spAutoFit/>
          </a:bodyPr>
          <a:lstStyle/>
          <a:p>
            <a:pPr>
              <a:spcBef>
                <a:spcPct val="50000"/>
              </a:spcBef>
            </a:pPr>
            <a:endParaRPr lang="en-US" sz="1100" dirty="0"/>
          </a:p>
        </p:txBody>
      </p:sp>
      <p:grpSp>
        <p:nvGrpSpPr>
          <p:cNvPr id="131" name="Gruppieren 130"/>
          <p:cNvGrpSpPr/>
          <p:nvPr/>
        </p:nvGrpSpPr>
        <p:grpSpPr>
          <a:xfrm>
            <a:off x="369478" y="4217750"/>
            <a:ext cx="552542" cy="246221"/>
            <a:chOff x="369478" y="3465910"/>
            <a:chExt cx="552542" cy="246221"/>
          </a:xfrm>
        </p:grpSpPr>
        <p:sp>
          <p:nvSpPr>
            <p:cNvPr id="132" name="Text Box 755"/>
            <p:cNvSpPr txBox="1">
              <a:spLocks noChangeArrowheads="1"/>
            </p:cNvSpPr>
            <p:nvPr/>
          </p:nvSpPr>
          <p:spPr bwMode="auto">
            <a:xfrm>
              <a:off x="369478" y="3489795"/>
              <a:ext cx="552542" cy="191088"/>
            </a:xfrm>
            <a:prstGeom prst="rect">
              <a:avLst/>
            </a:prstGeom>
            <a:solidFill>
              <a:srgbClr val="CCFFFF"/>
            </a:solidFill>
            <a:ln w="9525">
              <a:solidFill>
                <a:srgbClr val="0000FF"/>
              </a:solidFill>
              <a:miter lim="800000"/>
              <a:headEnd/>
              <a:tailEnd/>
            </a:ln>
          </p:spPr>
          <p:txBody>
            <a:bodyPr wrap="square" tIns="10800" bIns="10800">
              <a:spAutoFit/>
            </a:bodyPr>
            <a:lstStyle/>
            <a:p>
              <a:pPr>
                <a:spcBef>
                  <a:spcPct val="50000"/>
                </a:spcBef>
              </a:pPr>
              <a:endParaRPr lang="en-US" sz="1100" dirty="0"/>
            </a:p>
          </p:txBody>
        </p:sp>
        <p:sp>
          <p:nvSpPr>
            <p:cNvPr id="133" name="Textfeld 132"/>
            <p:cNvSpPr txBox="1"/>
            <p:nvPr/>
          </p:nvSpPr>
          <p:spPr>
            <a:xfrm>
              <a:off x="403860" y="3465910"/>
              <a:ext cx="502920" cy="246221"/>
            </a:xfrm>
            <a:prstGeom prst="rect">
              <a:avLst/>
            </a:prstGeom>
            <a:noFill/>
          </p:spPr>
          <p:txBody>
            <a:bodyPr wrap="square" lIns="0" rIns="0" rtlCol="0" anchor="ctr" anchorCtr="0">
              <a:spAutoFit/>
            </a:bodyPr>
            <a:lstStyle/>
            <a:p>
              <a:r>
                <a:rPr lang="de-DE" sz="1000" b="1" dirty="0" smtClean="0"/>
                <a:t>WI3-TR1</a:t>
              </a:r>
              <a:endParaRPr lang="en-US" sz="1000" b="1" dirty="0"/>
            </a:p>
          </p:txBody>
        </p:sp>
      </p:grpSp>
      <p:cxnSp>
        <p:nvCxnSpPr>
          <p:cNvPr id="134" name="Gerade Verbindung mit Pfeil 133"/>
          <p:cNvCxnSpPr>
            <a:stCxn id="130" idx="3"/>
          </p:cNvCxnSpPr>
          <p:nvPr/>
        </p:nvCxnSpPr>
        <p:spPr>
          <a:xfrm flipV="1">
            <a:off x="4581153" y="4333240"/>
            <a:ext cx="2200647" cy="2146"/>
          </a:xfrm>
          <a:prstGeom prst="straightConnector1">
            <a:avLst/>
          </a:prstGeom>
          <a:ln>
            <a:solidFill>
              <a:srgbClr val="0000FF"/>
            </a:solidFill>
            <a:tailEnd type="arrow"/>
          </a:ln>
        </p:spPr>
        <p:style>
          <a:lnRef idx="1">
            <a:schemeClr val="accent1"/>
          </a:lnRef>
          <a:fillRef idx="0">
            <a:schemeClr val="accent1"/>
          </a:fillRef>
          <a:effectRef idx="0">
            <a:schemeClr val="accent1"/>
          </a:effectRef>
          <a:fontRef idx="minor">
            <a:schemeClr val="tx1"/>
          </a:fontRef>
        </p:style>
      </p:cxnSp>
      <p:grpSp>
        <p:nvGrpSpPr>
          <p:cNvPr id="135" name="Gruppieren 134"/>
          <p:cNvGrpSpPr/>
          <p:nvPr/>
        </p:nvGrpSpPr>
        <p:grpSpPr>
          <a:xfrm>
            <a:off x="369478" y="4459050"/>
            <a:ext cx="6418672" cy="246221"/>
            <a:chOff x="356778" y="2884250"/>
            <a:chExt cx="6418672" cy="246221"/>
          </a:xfrm>
        </p:grpSpPr>
        <p:sp>
          <p:nvSpPr>
            <p:cNvPr id="136" name="Text Box 755"/>
            <p:cNvSpPr txBox="1">
              <a:spLocks noChangeArrowheads="1"/>
            </p:cNvSpPr>
            <p:nvPr/>
          </p:nvSpPr>
          <p:spPr bwMode="auto">
            <a:xfrm>
              <a:off x="359991" y="2906342"/>
              <a:ext cx="4214812" cy="191088"/>
            </a:xfrm>
            <a:prstGeom prst="rect">
              <a:avLst/>
            </a:prstGeom>
            <a:solidFill>
              <a:srgbClr val="CCFFFF"/>
            </a:solidFill>
            <a:ln w="9525">
              <a:solidFill>
                <a:srgbClr val="0000FF"/>
              </a:solidFill>
              <a:miter lim="800000"/>
              <a:headEnd/>
              <a:tailEnd/>
            </a:ln>
          </p:spPr>
          <p:txBody>
            <a:bodyPr tIns="10800" bIns="10800">
              <a:spAutoFit/>
            </a:bodyPr>
            <a:lstStyle/>
            <a:p>
              <a:pPr>
                <a:spcBef>
                  <a:spcPct val="50000"/>
                </a:spcBef>
              </a:pPr>
              <a:endParaRPr lang="en-US" sz="1100" dirty="0"/>
            </a:p>
          </p:txBody>
        </p:sp>
        <p:grpSp>
          <p:nvGrpSpPr>
            <p:cNvPr id="137" name="Gruppieren 136"/>
            <p:cNvGrpSpPr/>
            <p:nvPr/>
          </p:nvGrpSpPr>
          <p:grpSpPr>
            <a:xfrm>
              <a:off x="356778" y="2884250"/>
              <a:ext cx="552542" cy="246221"/>
              <a:chOff x="369478" y="3465910"/>
              <a:chExt cx="552542" cy="246221"/>
            </a:xfrm>
          </p:grpSpPr>
          <p:sp>
            <p:nvSpPr>
              <p:cNvPr id="139" name="Text Box 755"/>
              <p:cNvSpPr txBox="1">
                <a:spLocks noChangeArrowheads="1"/>
              </p:cNvSpPr>
              <p:nvPr/>
            </p:nvSpPr>
            <p:spPr bwMode="auto">
              <a:xfrm>
                <a:off x="369478" y="3489795"/>
                <a:ext cx="552542" cy="191088"/>
              </a:xfrm>
              <a:prstGeom prst="rect">
                <a:avLst/>
              </a:prstGeom>
              <a:solidFill>
                <a:srgbClr val="CCFFFF"/>
              </a:solidFill>
              <a:ln w="9525">
                <a:solidFill>
                  <a:srgbClr val="0000FF"/>
                </a:solidFill>
                <a:miter lim="800000"/>
                <a:headEnd/>
                <a:tailEnd/>
              </a:ln>
            </p:spPr>
            <p:txBody>
              <a:bodyPr wrap="square" tIns="10800" bIns="10800">
                <a:spAutoFit/>
              </a:bodyPr>
              <a:lstStyle/>
              <a:p>
                <a:pPr>
                  <a:spcBef>
                    <a:spcPct val="50000"/>
                  </a:spcBef>
                </a:pPr>
                <a:endParaRPr lang="en-US" sz="1100" dirty="0"/>
              </a:p>
            </p:txBody>
          </p:sp>
          <p:sp>
            <p:nvSpPr>
              <p:cNvPr id="140" name="Textfeld 139"/>
              <p:cNvSpPr txBox="1"/>
              <p:nvPr/>
            </p:nvSpPr>
            <p:spPr>
              <a:xfrm>
                <a:off x="403860" y="3465910"/>
                <a:ext cx="502920" cy="246221"/>
              </a:xfrm>
              <a:prstGeom prst="rect">
                <a:avLst/>
              </a:prstGeom>
              <a:noFill/>
            </p:spPr>
            <p:txBody>
              <a:bodyPr wrap="square" lIns="0" rIns="0" rtlCol="0" anchor="ctr" anchorCtr="0">
                <a:spAutoFit/>
              </a:bodyPr>
              <a:lstStyle/>
              <a:p>
                <a:r>
                  <a:rPr lang="de-DE" sz="1000" b="1" dirty="0" smtClean="0"/>
                  <a:t>WI3-TS1</a:t>
                </a:r>
                <a:endParaRPr lang="en-US" sz="1000" b="1" dirty="0"/>
              </a:p>
            </p:txBody>
          </p:sp>
        </p:grpSp>
        <p:cxnSp>
          <p:nvCxnSpPr>
            <p:cNvPr id="138" name="Gerade Verbindung mit Pfeil 137"/>
            <p:cNvCxnSpPr>
              <a:stCxn id="136" idx="3"/>
            </p:cNvCxnSpPr>
            <p:nvPr/>
          </p:nvCxnSpPr>
          <p:spPr>
            <a:xfrm flipV="1">
              <a:off x="4574803" y="2999740"/>
              <a:ext cx="2200647" cy="2146"/>
            </a:xfrm>
            <a:prstGeom prst="straightConnector1">
              <a:avLst/>
            </a:prstGeom>
            <a:ln>
              <a:solidFill>
                <a:srgbClr val="0000FF"/>
              </a:solidFill>
              <a:tailEnd type="arrow"/>
            </a:ln>
          </p:spPr>
          <p:style>
            <a:lnRef idx="1">
              <a:schemeClr val="accent1"/>
            </a:lnRef>
            <a:fillRef idx="0">
              <a:schemeClr val="accent1"/>
            </a:fillRef>
            <a:effectRef idx="0">
              <a:schemeClr val="accent1"/>
            </a:effectRef>
            <a:fontRef idx="minor">
              <a:schemeClr val="tx1"/>
            </a:fontRef>
          </p:style>
        </p:cxnSp>
      </p:grpSp>
      <p:sp>
        <p:nvSpPr>
          <p:cNvPr id="54" name="Line 104"/>
          <p:cNvSpPr>
            <a:spLocks noChangeShapeType="1"/>
          </p:cNvSpPr>
          <p:nvPr/>
        </p:nvSpPr>
        <p:spPr bwMode="auto">
          <a:xfrm>
            <a:off x="1277468" y="1665288"/>
            <a:ext cx="0" cy="4292600"/>
          </a:xfrm>
          <a:prstGeom prst="line">
            <a:avLst/>
          </a:prstGeom>
          <a:noFill/>
          <a:ln w="19050">
            <a:solidFill>
              <a:srgbClr val="FF0000"/>
            </a:solidFill>
            <a:prstDash val="dash"/>
            <a:round/>
            <a:headEnd/>
            <a:tailEnd/>
          </a:ln>
        </p:spPr>
        <p:txBody>
          <a:bodyPr/>
          <a:lstStyle/>
          <a:p>
            <a:endParaRPr lang="en-US"/>
          </a:p>
        </p:txBody>
      </p:sp>
      <p:sp>
        <p:nvSpPr>
          <p:cNvPr id="148" name="Text Box 755"/>
          <p:cNvSpPr txBox="1">
            <a:spLocks noChangeArrowheads="1"/>
          </p:cNvSpPr>
          <p:nvPr/>
        </p:nvSpPr>
        <p:spPr bwMode="auto">
          <a:xfrm>
            <a:off x="372691" y="5332042"/>
            <a:ext cx="4214812" cy="191088"/>
          </a:xfrm>
          <a:prstGeom prst="rect">
            <a:avLst/>
          </a:prstGeom>
          <a:solidFill>
            <a:srgbClr val="CCFFFF"/>
          </a:solidFill>
          <a:ln w="9525">
            <a:solidFill>
              <a:srgbClr val="0000FF"/>
            </a:solidFill>
            <a:miter lim="800000"/>
            <a:headEnd/>
            <a:tailEnd/>
          </a:ln>
        </p:spPr>
        <p:txBody>
          <a:bodyPr tIns="10800" bIns="10800">
            <a:spAutoFit/>
          </a:bodyPr>
          <a:lstStyle/>
          <a:p>
            <a:pPr>
              <a:spcBef>
                <a:spcPct val="50000"/>
              </a:spcBef>
            </a:pPr>
            <a:endParaRPr lang="en-US" sz="1100" dirty="0"/>
          </a:p>
        </p:txBody>
      </p:sp>
      <p:grpSp>
        <p:nvGrpSpPr>
          <p:cNvPr id="149" name="Gruppieren 148"/>
          <p:cNvGrpSpPr/>
          <p:nvPr/>
        </p:nvGrpSpPr>
        <p:grpSpPr>
          <a:xfrm>
            <a:off x="369478" y="5309950"/>
            <a:ext cx="552542" cy="246221"/>
            <a:chOff x="369478" y="3465910"/>
            <a:chExt cx="552542" cy="246221"/>
          </a:xfrm>
        </p:grpSpPr>
        <p:sp>
          <p:nvSpPr>
            <p:cNvPr id="151" name="Text Box 755"/>
            <p:cNvSpPr txBox="1">
              <a:spLocks noChangeArrowheads="1"/>
            </p:cNvSpPr>
            <p:nvPr/>
          </p:nvSpPr>
          <p:spPr bwMode="auto">
            <a:xfrm>
              <a:off x="369478" y="3489795"/>
              <a:ext cx="552542" cy="191088"/>
            </a:xfrm>
            <a:prstGeom prst="rect">
              <a:avLst/>
            </a:prstGeom>
            <a:solidFill>
              <a:srgbClr val="CCFFFF"/>
            </a:solidFill>
            <a:ln w="9525">
              <a:solidFill>
                <a:srgbClr val="0000FF"/>
              </a:solidFill>
              <a:miter lim="800000"/>
              <a:headEnd/>
              <a:tailEnd/>
            </a:ln>
          </p:spPr>
          <p:txBody>
            <a:bodyPr wrap="square" tIns="10800" bIns="10800">
              <a:spAutoFit/>
            </a:bodyPr>
            <a:lstStyle/>
            <a:p>
              <a:pPr>
                <a:spcBef>
                  <a:spcPct val="50000"/>
                </a:spcBef>
              </a:pPr>
              <a:endParaRPr lang="en-US" sz="1100" dirty="0"/>
            </a:p>
          </p:txBody>
        </p:sp>
        <p:sp>
          <p:nvSpPr>
            <p:cNvPr id="152" name="Textfeld 151"/>
            <p:cNvSpPr txBox="1"/>
            <p:nvPr/>
          </p:nvSpPr>
          <p:spPr>
            <a:xfrm>
              <a:off x="403860" y="3465910"/>
              <a:ext cx="502920" cy="246221"/>
            </a:xfrm>
            <a:prstGeom prst="rect">
              <a:avLst/>
            </a:prstGeom>
            <a:noFill/>
          </p:spPr>
          <p:txBody>
            <a:bodyPr wrap="square" lIns="0" rIns="0" rtlCol="0" anchor="ctr" anchorCtr="0">
              <a:spAutoFit/>
            </a:bodyPr>
            <a:lstStyle/>
            <a:p>
              <a:r>
                <a:rPr lang="de-DE" sz="1000" b="1" dirty="0" smtClean="0"/>
                <a:t>WIx-TS1</a:t>
              </a:r>
              <a:endParaRPr lang="en-US" sz="1000" b="1" dirty="0"/>
            </a:p>
          </p:txBody>
        </p:sp>
      </p:grpSp>
      <p:cxnSp>
        <p:nvCxnSpPr>
          <p:cNvPr id="150" name="Gerade Verbindung mit Pfeil 149"/>
          <p:cNvCxnSpPr>
            <a:stCxn id="148" idx="3"/>
          </p:cNvCxnSpPr>
          <p:nvPr/>
        </p:nvCxnSpPr>
        <p:spPr>
          <a:xfrm flipV="1">
            <a:off x="4587503" y="5410200"/>
            <a:ext cx="3629397" cy="17386"/>
          </a:xfrm>
          <a:prstGeom prst="straightConnector1">
            <a:avLst/>
          </a:prstGeom>
          <a:ln>
            <a:solidFill>
              <a:srgbClr val="0000FF"/>
            </a:solidFill>
            <a:tailEnd type="arrow"/>
          </a:ln>
        </p:spPr>
        <p:style>
          <a:lnRef idx="1">
            <a:schemeClr val="accent1"/>
          </a:lnRef>
          <a:fillRef idx="0">
            <a:schemeClr val="accent1"/>
          </a:fillRef>
          <a:effectRef idx="0">
            <a:schemeClr val="accent1"/>
          </a:effectRef>
          <a:fontRef idx="minor">
            <a:schemeClr val="tx1"/>
          </a:fontRef>
        </p:style>
      </p:cxnSp>
      <p:sp>
        <p:nvSpPr>
          <p:cNvPr id="155" name="Text Box 755"/>
          <p:cNvSpPr txBox="1">
            <a:spLocks noChangeArrowheads="1"/>
          </p:cNvSpPr>
          <p:nvPr/>
        </p:nvSpPr>
        <p:spPr bwMode="auto">
          <a:xfrm>
            <a:off x="925738" y="5336375"/>
            <a:ext cx="1185002" cy="191088"/>
          </a:xfrm>
          <a:prstGeom prst="rect">
            <a:avLst/>
          </a:prstGeom>
          <a:solidFill>
            <a:schemeClr val="bg1"/>
          </a:solidFill>
          <a:ln w="9525">
            <a:solidFill>
              <a:srgbClr val="0000FF"/>
            </a:solidFill>
            <a:miter lim="800000"/>
            <a:headEnd/>
            <a:tailEnd/>
          </a:ln>
        </p:spPr>
        <p:txBody>
          <a:bodyPr wrap="square" tIns="10800" bIns="10800">
            <a:spAutoFit/>
          </a:bodyPr>
          <a:lstStyle/>
          <a:p>
            <a:pPr>
              <a:spcBef>
                <a:spcPct val="50000"/>
              </a:spcBef>
            </a:pPr>
            <a:endParaRPr lang="en-US" sz="1100" dirty="0"/>
          </a:p>
        </p:txBody>
      </p:sp>
      <p:grpSp>
        <p:nvGrpSpPr>
          <p:cNvPr id="162" name="Gruppieren 161"/>
          <p:cNvGrpSpPr/>
          <p:nvPr/>
        </p:nvGrpSpPr>
        <p:grpSpPr>
          <a:xfrm>
            <a:off x="2986462" y="2512583"/>
            <a:ext cx="1135063" cy="360045"/>
            <a:chOff x="3361112" y="2512583"/>
            <a:chExt cx="1135063" cy="360045"/>
          </a:xfrm>
        </p:grpSpPr>
        <p:sp>
          <p:nvSpPr>
            <p:cNvPr id="29" name="Freeform 86"/>
            <p:cNvSpPr>
              <a:spLocks/>
            </p:cNvSpPr>
            <p:nvPr/>
          </p:nvSpPr>
          <p:spPr bwMode="auto">
            <a:xfrm>
              <a:off x="3680199" y="2656728"/>
              <a:ext cx="225425" cy="215900"/>
            </a:xfrm>
            <a:custGeom>
              <a:avLst/>
              <a:gdLst>
                <a:gd name="T0" fmla="*/ 117475 w 142"/>
                <a:gd name="T1" fmla="*/ 0 h 136"/>
                <a:gd name="T2" fmla="*/ 0 w 142"/>
                <a:gd name="T3" fmla="*/ 107950 h 136"/>
                <a:gd name="T4" fmla="*/ 117475 w 142"/>
                <a:gd name="T5" fmla="*/ 215900 h 136"/>
                <a:gd name="T6" fmla="*/ 225425 w 142"/>
                <a:gd name="T7" fmla="*/ 107950 h 136"/>
                <a:gd name="T8" fmla="*/ 117475 w 142"/>
                <a:gd name="T9" fmla="*/ 0 h 136"/>
                <a:gd name="T10" fmla="*/ 0 60000 65536"/>
                <a:gd name="T11" fmla="*/ 0 60000 65536"/>
                <a:gd name="T12" fmla="*/ 0 60000 65536"/>
                <a:gd name="T13" fmla="*/ 0 60000 65536"/>
                <a:gd name="T14" fmla="*/ 0 60000 65536"/>
                <a:gd name="T15" fmla="*/ 0 w 142"/>
                <a:gd name="T16" fmla="*/ 0 h 136"/>
                <a:gd name="T17" fmla="*/ 142 w 142"/>
                <a:gd name="T18" fmla="*/ 136 h 136"/>
              </a:gdLst>
              <a:ahLst/>
              <a:cxnLst>
                <a:cxn ang="T10">
                  <a:pos x="T0" y="T1"/>
                </a:cxn>
                <a:cxn ang="T11">
                  <a:pos x="T2" y="T3"/>
                </a:cxn>
                <a:cxn ang="T12">
                  <a:pos x="T4" y="T5"/>
                </a:cxn>
                <a:cxn ang="T13">
                  <a:pos x="T6" y="T7"/>
                </a:cxn>
                <a:cxn ang="T14">
                  <a:pos x="T8" y="T9"/>
                </a:cxn>
              </a:cxnLst>
              <a:rect l="T15" t="T16" r="T17" b="T18"/>
              <a:pathLst>
                <a:path w="142" h="136">
                  <a:moveTo>
                    <a:pt x="74" y="0"/>
                  </a:moveTo>
                  <a:lnTo>
                    <a:pt x="0" y="68"/>
                  </a:lnTo>
                  <a:lnTo>
                    <a:pt x="74" y="136"/>
                  </a:lnTo>
                  <a:lnTo>
                    <a:pt x="142" y="68"/>
                  </a:lnTo>
                  <a:lnTo>
                    <a:pt x="74" y="0"/>
                  </a:lnTo>
                  <a:close/>
                </a:path>
              </a:pathLst>
            </a:custGeom>
            <a:solidFill>
              <a:srgbClr val="F44900"/>
            </a:solidFill>
            <a:ln w="9525">
              <a:noFill/>
              <a:round/>
              <a:headEnd/>
              <a:tailEnd/>
            </a:ln>
          </p:spPr>
          <p:txBody>
            <a:bodyPr/>
            <a:lstStyle/>
            <a:p>
              <a:endParaRPr lang="en-US"/>
            </a:p>
          </p:txBody>
        </p:sp>
        <p:sp>
          <p:nvSpPr>
            <p:cNvPr id="30" name="Text Box 738"/>
            <p:cNvSpPr txBox="1">
              <a:spLocks noChangeArrowheads="1"/>
            </p:cNvSpPr>
            <p:nvPr/>
          </p:nvSpPr>
          <p:spPr bwMode="auto">
            <a:xfrm>
              <a:off x="3361112" y="2512583"/>
              <a:ext cx="1135063" cy="152400"/>
            </a:xfrm>
            <a:prstGeom prst="rect">
              <a:avLst/>
            </a:prstGeom>
            <a:noFill/>
            <a:ln w="9525">
              <a:noFill/>
              <a:miter lim="800000"/>
              <a:headEnd/>
              <a:tailEnd/>
            </a:ln>
          </p:spPr>
          <p:txBody>
            <a:bodyPr lIns="0" tIns="0" rIns="0" bIns="0">
              <a:spAutoFit/>
            </a:bodyPr>
            <a:lstStyle/>
            <a:p>
              <a:pPr>
                <a:spcBef>
                  <a:spcPct val="50000"/>
                </a:spcBef>
              </a:pPr>
              <a:r>
                <a:rPr lang="en-GB" sz="1000" b="1" dirty="0" smtClean="0"/>
                <a:t>S3</a:t>
              </a:r>
              <a:r>
                <a:rPr lang="en-GB" sz="1000" dirty="0" smtClean="0"/>
                <a:t>: “e.g. TP approval”</a:t>
              </a:r>
              <a:endParaRPr lang="de-DE" sz="1000" dirty="0"/>
            </a:p>
          </p:txBody>
        </p:sp>
      </p:grpSp>
      <p:grpSp>
        <p:nvGrpSpPr>
          <p:cNvPr id="163" name="Gruppieren 162"/>
          <p:cNvGrpSpPr/>
          <p:nvPr/>
        </p:nvGrpSpPr>
        <p:grpSpPr>
          <a:xfrm>
            <a:off x="4129462" y="2512583"/>
            <a:ext cx="1135063" cy="360045"/>
            <a:chOff x="3361112" y="2512583"/>
            <a:chExt cx="1135063" cy="360045"/>
          </a:xfrm>
        </p:grpSpPr>
        <p:sp>
          <p:nvSpPr>
            <p:cNvPr id="164" name="Freeform 86"/>
            <p:cNvSpPr>
              <a:spLocks/>
            </p:cNvSpPr>
            <p:nvPr/>
          </p:nvSpPr>
          <p:spPr bwMode="auto">
            <a:xfrm>
              <a:off x="3680199" y="2656728"/>
              <a:ext cx="225425" cy="215900"/>
            </a:xfrm>
            <a:custGeom>
              <a:avLst/>
              <a:gdLst>
                <a:gd name="T0" fmla="*/ 117475 w 142"/>
                <a:gd name="T1" fmla="*/ 0 h 136"/>
                <a:gd name="T2" fmla="*/ 0 w 142"/>
                <a:gd name="T3" fmla="*/ 107950 h 136"/>
                <a:gd name="T4" fmla="*/ 117475 w 142"/>
                <a:gd name="T5" fmla="*/ 215900 h 136"/>
                <a:gd name="T6" fmla="*/ 225425 w 142"/>
                <a:gd name="T7" fmla="*/ 107950 h 136"/>
                <a:gd name="T8" fmla="*/ 117475 w 142"/>
                <a:gd name="T9" fmla="*/ 0 h 136"/>
                <a:gd name="T10" fmla="*/ 0 60000 65536"/>
                <a:gd name="T11" fmla="*/ 0 60000 65536"/>
                <a:gd name="T12" fmla="*/ 0 60000 65536"/>
                <a:gd name="T13" fmla="*/ 0 60000 65536"/>
                <a:gd name="T14" fmla="*/ 0 60000 65536"/>
                <a:gd name="T15" fmla="*/ 0 w 142"/>
                <a:gd name="T16" fmla="*/ 0 h 136"/>
                <a:gd name="T17" fmla="*/ 142 w 142"/>
                <a:gd name="T18" fmla="*/ 136 h 136"/>
              </a:gdLst>
              <a:ahLst/>
              <a:cxnLst>
                <a:cxn ang="T10">
                  <a:pos x="T0" y="T1"/>
                </a:cxn>
                <a:cxn ang="T11">
                  <a:pos x="T2" y="T3"/>
                </a:cxn>
                <a:cxn ang="T12">
                  <a:pos x="T4" y="T5"/>
                </a:cxn>
                <a:cxn ang="T13">
                  <a:pos x="T6" y="T7"/>
                </a:cxn>
                <a:cxn ang="T14">
                  <a:pos x="T8" y="T9"/>
                </a:cxn>
              </a:cxnLst>
              <a:rect l="T15" t="T16" r="T17" b="T18"/>
              <a:pathLst>
                <a:path w="142" h="136">
                  <a:moveTo>
                    <a:pt x="74" y="0"/>
                  </a:moveTo>
                  <a:lnTo>
                    <a:pt x="0" y="68"/>
                  </a:lnTo>
                  <a:lnTo>
                    <a:pt x="74" y="136"/>
                  </a:lnTo>
                  <a:lnTo>
                    <a:pt x="142" y="68"/>
                  </a:lnTo>
                  <a:lnTo>
                    <a:pt x="74" y="0"/>
                  </a:lnTo>
                  <a:close/>
                </a:path>
              </a:pathLst>
            </a:custGeom>
            <a:solidFill>
              <a:srgbClr val="F44900"/>
            </a:solidFill>
            <a:ln w="9525">
              <a:noFill/>
              <a:round/>
              <a:headEnd/>
              <a:tailEnd/>
            </a:ln>
          </p:spPr>
          <p:txBody>
            <a:bodyPr/>
            <a:lstStyle/>
            <a:p>
              <a:endParaRPr lang="en-US"/>
            </a:p>
          </p:txBody>
        </p:sp>
        <p:sp>
          <p:nvSpPr>
            <p:cNvPr id="165" name="Text Box 738"/>
            <p:cNvSpPr txBox="1">
              <a:spLocks noChangeArrowheads="1"/>
            </p:cNvSpPr>
            <p:nvPr/>
          </p:nvSpPr>
          <p:spPr bwMode="auto">
            <a:xfrm>
              <a:off x="3361112" y="2512583"/>
              <a:ext cx="1135063" cy="152400"/>
            </a:xfrm>
            <a:prstGeom prst="rect">
              <a:avLst/>
            </a:prstGeom>
            <a:noFill/>
            <a:ln w="9525">
              <a:noFill/>
              <a:miter lim="800000"/>
              <a:headEnd/>
              <a:tailEnd/>
            </a:ln>
          </p:spPr>
          <p:txBody>
            <a:bodyPr lIns="0" tIns="0" rIns="0" bIns="0">
              <a:spAutoFit/>
            </a:bodyPr>
            <a:lstStyle/>
            <a:p>
              <a:pPr>
                <a:spcBef>
                  <a:spcPct val="50000"/>
                </a:spcBef>
              </a:pPr>
              <a:r>
                <a:rPr lang="en-GB" sz="1000" b="1" dirty="0" smtClean="0"/>
                <a:t>S3</a:t>
              </a:r>
              <a:r>
                <a:rPr lang="en-GB" sz="1000" dirty="0" smtClean="0"/>
                <a:t>: “e.g. Freeze”</a:t>
              </a:r>
              <a:endParaRPr lang="de-DE" sz="1000" dirty="0"/>
            </a:p>
          </p:txBody>
        </p:sp>
      </p:grpSp>
      <p:sp>
        <p:nvSpPr>
          <p:cNvPr id="15" name="Freeform 86"/>
          <p:cNvSpPr>
            <a:spLocks/>
          </p:cNvSpPr>
          <p:nvPr/>
        </p:nvSpPr>
        <p:spPr bwMode="auto">
          <a:xfrm>
            <a:off x="3621088" y="2647950"/>
            <a:ext cx="225425" cy="215900"/>
          </a:xfrm>
          <a:custGeom>
            <a:avLst/>
            <a:gdLst>
              <a:gd name="T0" fmla="*/ 186491532 w 142"/>
              <a:gd name="T1" fmla="*/ 0 h 136"/>
              <a:gd name="T2" fmla="*/ 0 w 142"/>
              <a:gd name="T3" fmla="*/ 171370598 h 136"/>
              <a:gd name="T4" fmla="*/ 186491532 w 142"/>
              <a:gd name="T5" fmla="*/ 342741195 h 136"/>
              <a:gd name="T6" fmla="*/ 357862133 w 142"/>
              <a:gd name="T7" fmla="*/ 171370598 h 136"/>
              <a:gd name="T8" fmla="*/ 186491532 w 142"/>
              <a:gd name="T9" fmla="*/ 0 h 136"/>
              <a:gd name="T10" fmla="*/ 0 60000 65536"/>
              <a:gd name="T11" fmla="*/ 0 60000 65536"/>
              <a:gd name="T12" fmla="*/ 0 60000 65536"/>
              <a:gd name="T13" fmla="*/ 0 60000 65536"/>
              <a:gd name="T14" fmla="*/ 0 60000 65536"/>
              <a:gd name="T15" fmla="*/ 0 w 142"/>
              <a:gd name="T16" fmla="*/ 0 h 136"/>
              <a:gd name="T17" fmla="*/ 142 w 142"/>
              <a:gd name="T18" fmla="*/ 136 h 136"/>
            </a:gdLst>
            <a:ahLst/>
            <a:cxnLst>
              <a:cxn ang="T10">
                <a:pos x="T0" y="T1"/>
              </a:cxn>
              <a:cxn ang="T11">
                <a:pos x="T2" y="T3"/>
              </a:cxn>
              <a:cxn ang="T12">
                <a:pos x="T4" y="T5"/>
              </a:cxn>
              <a:cxn ang="T13">
                <a:pos x="T6" y="T7"/>
              </a:cxn>
              <a:cxn ang="T14">
                <a:pos x="T8" y="T9"/>
              </a:cxn>
            </a:cxnLst>
            <a:rect l="T15" t="T16" r="T17" b="T18"/>
            <a:pathLst>
              <a:path w="142" h="136">
                <a:moveTo>
                  <a:pt x="74" y="0"/>
                </a:moveTo>
                <a:lnTo>
                  <a:pt x="0" y="68"/>
                </a:lnTo>
                <a:lnTo>
                  <a:pt x="74" y="136"/>
                </a:lnTo>
                <a:lnTo>
                  <a:pt x="142" y="68"/>
                </a:lnTo>
                <a:lnTo>
                  <a:pt x="74" y="0"/>
                </a:lnTo>
                <a:close/>
              </a:path>
            </a:pathLst>
          </a:custGeom>
          <a:pattFill prst="ltUpDiag">
            <a:fgClr>
              <a:srgbClr val="FF0000"/>
            </a:fgClr>
            <a:bgClr>
              <a:srgbClr val="FFFFFF"/>
            </a:bgClr>
          </a:pattFill>
          <a:ln w="9525">
            <a:solidFill>
              <a:srgbClr val="FF0000"/>
            </a:solidFill>
            <a:round/>
            <a:headEnd/>
            <a:tailEnd/>
          </a:ln>
        </p:spPr>
        <p:txBody>
          <a:bodyPr/>
          <a:lstStyle/>
          <a:p>
            <a:endParaRPr lang="en-US"/>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bwMode="auto">
          <a:xfrm>
            <a:off x="457200" y="457200"/>
            <a:ext cx="8229600" cy="11430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dirty="0" smtClean="0"/>
              <a:t>3</a:t>
            </a:r>
            <a:r>
              <a:rPr lang="en-US" baseline="30000" dirty="0" smtClean="0"/>
              <a:t>nd </a:t>
            </a:r>
            <a:r>
              <a:rPr lang="en-US" dirty="0" smtClean="0"/>
              <a:t>Step to Work Programme</a:t>
            </a:r>
            <a:endParaRPr lang="en-US" dirty="0" smtClean="0"/>
          </a:p>
        </p:txBody>
      </p:sp>
      <p:sp>
        <p:nvSpPr>
          <p:cNvPr id="4100" name="Slide Number Placeholder 5"/>
          <p:cNvSpPr>
            <a:spLocks noGrp="1"/>
          </p:cNvSpPr>
          <p:nvPr>
            <p:ph type="sldNum" sz="quarter" idx="10"/>
          </p:nvPr>
        </p:nvSpPr>
        <p:spPr bwMode="auto">
          <a:xfrm>
            <a:off x="457200" y="6248400"/>
            <a:ext cx="8229600" cy="609600"/>
          </a:xfrm>
          <a:ln>
            <a:miter lim="800000"/>
            <a:headEnd/>
            <a:tailEnd/>
          </a:ln>
        </p:spPr>
        <p:txBody>
          <a:bodyPr wrap="square" numCol="1" anchorCtr="0" compatLnSpc="1">
            <a:prstTxWarp prst="textNoShape">
              <a:avLst/>
            </a:prstTxWarp>
          </a:bodyPr>
          <a:lstStyle/>
          <a:p>
            <a:pPr algn="l" fontAlgn="base">
              <a:spcBef>
                <a:spcPct val="0"/>
              </a:spcBef>
              <a:spcAft>
                <a:spcPct val="0"/>
              </a:spcAft>
              <a:defRPr/>
            </a:pPr>
            <a:r>
              <a:rPr lang="en-GB" dirty="0" smtClean="0">
                <a:latin typeface="Myriad pro"/>
              </a:rPr>
              <a:t>© 2013 oneM2M Partners</a:t>
            </a:r>
          </a:p>
          <a:p>
            <a:pPr algn="ctr" fontAlgn="base">
              <a:spcBef>
                <a:spcPct val="0"/>
              </a:spcBef>
              <a:spcAft>
                <a:spcPct val="0"/>
              </a:spcAft>
              <a:defRPr/>
            </a:pPr>
            <a:r>
              <a:rPr lang="en-GB" dirty="0" smtClean="0">
                <a:latin typeface="Myriad pro"/>
              </a:rPr>
              <a:t>oneM2M-TP-2013-0119-Work Programme - </a:t>
            </a:r>
            <a:r>
              <a:rPr lang="en-GB" dirty="0" smtClean="0">
                <a:latin typeface="Myriad pro"/>
              </a:rPr>
              <a:t>Considerations.pptx</a:t>
            </a:r>
            <a:endParaRPr lang="en-GB" dirty="0" smtClean="0">
              <a:latin typeface="Myriad pro"/>
            </a:endParaRPr>
          </a:p>
          <a:p>
            <a:pPr fontAlgn="base">
              <a:spcBef>
                <a:spcPct val="0"/>
              </a:spcBef>
              <a:spcAft>
                <a:spcPct val="0"/>
              </a:spcAft>
              <a:defRPr/>
            </a:pPr>
            <a:fld id="{2C7EEE48-CD16-43EB-85D2-2C04E0399065}" type="slidenum">
              <a:rPr lang="en-US" smtClean="0">
                <a:solidFill>
                  <a:srgbClr val="898989"/>
                </a:solidFill>
                <a:latin typeface="Myriad pro"/>
              </a:rPr>
              <a:pPr fontAlgn="base">
                <a:spcBef>
                  <a:spcPct val="0"/>
                </a:spcBef>
                <a:spcAft>
                  <a:spcPct val="0"/>
                </a:spcAft>
                <a:defRPr/>
              </a:pPr>
              <a:t>8</a:t>
            </a:fld>
            <a:endParaRPr lang="en-US" dirty="0" smtClean="0">
              <a:solidFill>
                <a:srgbClr val="898989"/>
              </a:solidFill>
              <a:latin typeface="Myriad pro"/>
            </a:endParaRPr>
          </a:p>
        </p:txBody>
      </p:sp>
      <p:pic>
        <p:nvPicPr>
          <p:cNvPr id="6" name="Grafik 5" descr="Projektmanagement.png"/>
          <p:cNvPicPr>
            <a:picLocks noChangeAspect="1"/>
          </p:cNvPicPr>
          <p:nvPr/>
        </p:nvPicPr>
        <p:blipFill>
          <a:blip r:embed="rId2" cstate="print"/>
          <a:stretch>
            <a:fillRect/>
          </a:stretch>
        </p:blipFill>
        <p:spPr>
          <a:xfrm>
            <a:off x="2739285" y="2943993"/>
            <a:ext cx="3614629" cy="3230613"/>
          </a:xfrm>
          <a:prstGeom prst="rect">
            <a:avLst/>
          </a:prstGeom>
        </p:spPr>
      </p:pic>
      <p:sp>
        <p:nvSpPr>
          <p:cNvPr id="7" name="Rechteck 6"/>
          <p:cNvSpPr/>
          <p:nvPr/>
        </p:nvSpPr>
        <p:spPr>
          <a:xfrm>
            <a:off x="667930" y="1329035"/>
            <a:ext cx="7833555" cy="1754326"/>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de-DE" sz="5400" b="1" cap="none"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Let‘s</a:t>
            </a:r>
            <a:r>
              <a:rPr lang="de-DE"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de-DE" sz="5400" b="1" cap="none"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establish</a:t>
            </a:r>
            <a:endParaRPr lang="de-DE"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a:p>
            <a:pPr algn="ctr"/>
            <a:r>
              <a:rPr lang="de-DE"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Programme Management</a:t>
            </a:r>
            <a:endParaRPr lang="de-DE"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281</TotalTime>
  <Words>471</Words>
  <Application>Microsoft Office PowerPoint</Application>
  <PresentationFormat>Bildschirmpräsentation (4:3)</PresentationFormat>
  <Paragraphs>237</Paragraphs>
  <Slides>8</Slides>
  <Notes>0</Notes>
  <HiddenSlides>0</HiddenSlides>
  <MMClips>0</MMClips>
  <ScaleCrop>false</ScaleCrop>
  <HeadingPairs>
    <vt:vector size="4" baseType="variant">
      <vt:variant>
        <vt:lpstr>Design</vt:lpstr>
      </vt:variant>
      <vt:variant>
        <vt:i4>1</vt:i4>
      </vt:variant>
      <vt:variant>
        <vt:lpstr>Folientitel</vt:lpstr>
      </vt:variant>
      <vt:variant>
        <vt:i4>8</vt:i4>
      </vt:variant>
    </vt:vector>
  </HeadingPairs>
  <TitlesOfParts>
    <vt:vector size="9" baseType="lpstr">
      <vt:lpstr>Office Theme</vt:lpstr>
      <vt:lpstr>Work Programme - Considerations</vt:lpstr>
      <vt:lpstr>1st Step to Work Programme</vt:lpstr>
      <vt:lpstr>1st Step to Work Programme</vt:lpstr>
      <vt:lpstr>2nd Step to Work Programme</vt:lpstr>
      <vt:lpstr>2nd Step to Work Programme</vt:lpstr>
      <vt:lpstr>Work Item Overview</vt:lpstr>
      <vt:lpstr>Timeline – a Skeleton</vt:lpstr>
      <vt:lpstr>3nd Step to Work Programme</vt:lpstr>
    </vt:vector>
  </TitlesOfParts>
  <Company>Toshiba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&lt;Presentation Title&gt;</dc:title>
  <dc:creator>Victoria Mitchell</dc:creator>
  <cp:lastModifiedBy>jkoss</cp:lastModifiedBy>
  <cp:revision>55</cp:revision>
  <dcterms:created xsi:type="dcterms:W3CDTF">2012-09-11T22:52:11Z</dcterms:created>
  <dcterms:modified xsi:type="dcterms:W3CDTF">2013-02-15T14:55:48Z</dcterms:modified>
</cp:coreProperties>
</file>